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84" r:id="rId3"/>
    <p:sldId id="257" r:id="rId4"/>
    <p:sldId id="258" r:id="rId5"/>
    <p:sldId id="290" r:id="rId6"/>
    <p:sldId id="259" r:id="rId7"/>
    <p:sldId id="260" r:id="rId8"/>
    <p:sldId id="261" r:id="rId9"/>
    <p:sldId id="291" r:id="rId10"/>
    <p:sldId id="263" r:id="rId11"/>
    <p:sldId id="266" r:id="rId12"/>
    <p:sldId id="273" r:id="rId13"/>
    <p:sldId id="282" r:id="rId14"/>
    <p:sldId id="267" r:id="rId15"/>
    <p:sldId id="289" r:id="rId16"/>
    <p:sldId id="269" r:id="rId17"/>
    <p:sldId id="288" r:id="rId18"/>
    <p:sldId id="283" r:id="rId19"/>
    <p:sldId id="270" r:id="rId20"/>
    <p:sldId id="271" r:id="rId21"/>
    <p:sldId id="272" r:id="rId22"/>
    <p:sldId id="279" r:id="rId23"/>
    <p:sldId id="275" r:id="rId24"/>
    <p:sldId id="276" r:id="rId25"/>
    <p:sldId id="280" r:id="rId26"/>
    <p:sldId id="281" r:id="rId27"/>
    <p:sldId id="287" r:id="rId2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bbins, Erika" initials="RE" lastIdx="4" clrIdx="0"/>
  <p:cmAuthor id="1" name="Kristen.Rice" initials="KR" lastIdx="1" clrIdx="1">
    <p:extLst>
      <p:ext uri="{19B8F6BF-5375-455C-9EA6-DF929625EA0E}">
        <p15:presenceInfo xmlns:p15="http://schemas.microsoft.com/office/powerpoint/2012/main" userId="Kristen.Ric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304" autoAdjust="0"/>
  </p:normalViewPr>
  <p:slideViewPr>
    <p:cSldViewPr snapToGrid="0">
      <p:cViewPr varScale="1">
        <p:scale>
          <a:sx n="95" d="100"/>
          <a:sy n="95" d="100"/>
        </p:scale>
        <p:origin x="115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60682A-03FC-4FAB-9A6D-80CB8E04C3F2}" type="doc">
      <dgm:prSet loTypeId="urn:microsoft.com/office/officeart/2005/8/layout/cycle3" loCatId="cycle" qsTypeId="urn:microsoft.com/office/officeart/2005/8/quickstyle/simple1" qsCatId="simple" csTypeId="urn:microsoft.com/office/officeart/2005/8/colors/accent3_2" csCatId="accent3" phldr="1"/>
      <dgm:spPr/>
      <dgm:t>
        <a:bodyPr/>
        <a:lstStyle/>
        <a:p>
          <a:endParaRPr lang="en-US"/>
        </a:p>
      </dgm:t>
    </dgm:pt>
    <dgm:pt modelId="{B6458E8E-255F-41E6-B53F-1BB0BF90C193}">
      <dgm:prSet phldrT="[Text]" custT="1"/>
      <dgm:spPr/>
      <dgm:t>
        <a:bodyPr/>
        <a:lstStyle/>
        <a:p>
          <a:r>
            <a:rPr lang="en-US" sz="1600" b="0" dirty="0" smtClean="0">
              <a:solidFill>
                <a:srgbClr val="FF0000"/>
              </a:solidFill>
            </a:rPr>
            <a:t>Operating agency </a:t>
          </a:r>
          <a:r>
            <a:rPr lang="en-US" sz="1600" dirty="0" smtClean="0"/>
            <a:t>adds all participating staff into "cost pool"</a:t>
          </a:r>
          <a:endParaRPr lang="en-US" sz="1600" dirty="0"/>
        </a:p>
      </dgm:t>
    </dgm:pt>
    <dgm:pt modelId="{9E8A7C26-15C3-4852-A86C-0C3DA3E2962B}" type="parTrans" cxnId="{30583616-B582-4A41-BCF8-8B211D2B9DA8}">
      <dgm:prSet/>
      <dgm:spPr/>
      <dgm:t>
        <a:bodyPr/>
        <a:lstStyle/>
        <a:p>
          <a:endParaRPr lang="en-US"/>
        </a:p>
      </dgm:t>
    </dgm:pt>
    <dgm:pt modelId="{D3A6EC71-4091-4A2C-AE8C-1EFC11765861}" type="sibTrans" cxnId="{30583616-B582-4A41-BCF8-8B211D2B9DA8}">
      <dgm:prSet/>
      <dgm:spPr/>
      <dgm:t>
        <a:bodyPr/>
        <a:lstStyle/>
        <a:p>
          <a:endParaRPr lang="en-US"/>
        </a:p>
      </dgm:t>
    </dgm:pt>
    <dgm:pt modelId="{3F31B2C6-A31A-43DE-B945-35EA9BEEC15E}">
      <dgm:prSet phldrT="[Text]" custT="1"/>
      <dgm:spPr/>
      <dgm:t>
        <a:bodyPr/>
        <a:lstStyle/>
        <a:p>
          <a:r>
            <a:rPr lang="en-US" sz="1600" dirty="0" smtClean="0">
              <a:solidFill>
                <a:srgbClr val="FF0000"/>
              </a:solidFill>
            </a:rPr>
            <a:t>Operating agency </a:t>
          </a:r>
          <a:r>
            <a:rPr lang="en-US" sz="1600" dirty="0" smtClean="0"/>
            <a:t>runs time studies to capture staff time</a:t>
          </a:r>
          <a:endParaRPr lang="en-US" sz="1600" dirty="0"/>
        </a:p>
      </dgm:t>
    </dgm:pt>
    <dgm:pt modelId="{A745AC99-249F-4600-8ECD-D1D7FDD8CF09}" type="parTrans" cxnId="{A3478CAF-A373-4FE8-B7E4-31786FF7618A}">
      <dgm:prSet/>
      <dgm:spPr/>
      <dgm:t>
        <a:bodyPr/>
        <a:lstStyle/>
        <a:p>
          <a:endParaRPr lang="en-US"/>
        </a:p>
      </dgm:t>
    </dgm:pt>
    <dgm:pt modelId="{47D76517-5E16-4C67-A6A3-4DE271817A6A}" type="sibTrans" cxnId="{A3478CAF-A373-4FE8-B7E4-31786FF7618A}">
      <dgm:prSet/>
      <dgm:spPr/>
      <dgm:t>
        <a:bodyPr/>
        <a:lstStyle/>
        <a:p>
          <a:endParaRPr lang="en-US"/>
        </a:p>
      </dgm:t>
    </dgm:pt>
    <dgm:pt modelId="{92048AB2-7E4D-496B-911A-C8498C2D5032}">
      <dgm:prSet phldrT="[Text]" custT="1"/>
      <dgm:spPr/>
      <dgm:t>
        <a:bodyPr/>
        <a:lstStyle/>
        <a:p>
          <a:r>
            <a:rPr lang="en-US" sz="1600" dirty="0" smtClean="0">
              <a:solidFill>
                <a:srgbClr val="FF0000"/>
              </a:solidFill>
            </a:rPr>
            <a:t>Operating agency </a:t>
          </a:r>
          <a:r>
            <a:rPr lang="en-US" sz="1600" dirty="0" smtClean="0"/>
            <a:t>calculates the percent of Medicaid related time and requests reimbursement from state Medicaid</a:t>
          </a:r>
          <a:endParaRPr lang="en-US" sz="1600" dirty="0"/>
        </a:p>
      </dgm:t>
    </dgm:pt>
    <dgm:pt modelId="{91209B14-A208-44DE-8F10-FE88A31BCD50}" type="parTrans" cxnId="{A4A1C4C0-946F-494A-85F7-1455BBC10FCF}">
      <dgm:prSet/>
      <dgm:spPr/>
      <dgm:t>
        <a:bodyPr/>
        <a:lstStyle/>
        <a:p>
          <a:endParaRPr lang="en-US"/>
        </a:p>
      </dgm:t>
    </dgm:pt>
    <dgm:pt modelId="{6941E668-178E-41ED-984B-7BA8E130C9CF}" type="sibTrans" cxnId="{A4A1C4C0-946F-494A-85F7-1455BBC10FCF}">
      <dgm:prSet/>
      <dgm:spPr/>
      <dgm:t>
        <a:bodyPr/>
        <a:lstStyle/>
        <a:p>
          <a:endParaRPr lang="en-US"/>
        </a:p>
      </dgm:t>
    </dgm:pt>
    <dgm:pt modelId="{7BE8E091-1FD6-4F63-AF91-E82DE32F6AAE}">
      <dgm:prSet phldrT="[Text]" custT="1"/>
      <dgm:spPr/>
      <dgm:t>
        <a:bodyPr/>
        <a:lstStyle/>
        <a:p>
          <a:r>
            <a:rPr lang="en-US" sz="1600" b="0" dirty="0" smtClean="0">
              <a:solidFill>
                <a:srgbClr val="FF0000"/>
              </a:solidFill>
            </a:rPr>
            <a:t>State Medicaid agency </a:t>
          </a:r>
          <a:r>
            <a:rPr lang="en-US" sz="1600" dirty="0" smtClean="0"/>
            <a:t>submits claiming report, receives federal funds, and allocates funds to operating agency for disbursement</a:t>
          </a:r>
          <a:endParaRPr lang="en-US" sz="1600" dirty="0"/>
        </a:p>
      </dgm:t>
    </dgm:pt>
    <dgm:pt modelId="{B8A7128C-3815-484F-B0FE-36BC266F3653}" type="parTrans" cxnId="{035C69B6-6D4D-4805-B9ED-0ABC8B1A0818}">
      <dgm:prSet/>
      <dgm:spPr/>
      <dgm:t>
        <a:bodyPr/>
        <a:lstStyle/>
        <a:p>
          <a:endParaRPr lang="en-US"/>
        </a:p>
      </dgm:t>
    </dgm:pt>
    <dgm:pt modelId="{EC3286FF-AA48-461A-908F-F953DCA98358}" type="sibTrans" cxnId="{035C69B6-6D4D-4805-B9ED-0ABC8B1A0818}">
      <dgm:prSet/>
      <dgm:spPr/>
      <dgm:t>
        <a:bodyPr/>
        <a:lstStyle/>
        <a:p>
          <a:endParaRPr lang="en-US"/>
        </a:p>
      </dgm:t>
    </dgm:pt>
    <dgm:pt modelId="{69F530C7-64D1-4EFE-A5E9-60560EA851AF}">
      <dgm:prSet custT="1"/>
      <dgm:spPr/>
      <dgm:t>
        <a:bodyPr/>
        <a:lstStyle/>
        <a:p>
          <a:r>
            <a:rPr lang="en-US" sz="1600" dirty="0" smtClean="0">
              <a:solidFill>
                <a:srgbClr val="FF0000"/>
              </a:solidFill>
            </a:rPr>
            <a:t>Local sites </a:t>
          </a:r>
          <a:r>
            <a:rPr lang="en-US" sz="1600" dirty="0" smtClean="0"/>
            <a:t>submit quarterly spreadsheets with actual expenditures to operating agency</a:t>
          </a:r>
          <a:endParaRPr lang="en-US" sz="1600" dirty="0"/>
        </a:p>
      </dgm:t>
    </dgm:pt>
    <dgm:pt modelId="{62BF3E35-36F9-45AA-9C4F-1C408D7C4A03}" type="parTrans" cxnId="{A7848508-3B97-4070-81EF-8F5A51C4DCD8}">
      <dgm:prSet/>
      <dgm:spPr/>
      <dgm:t>
        <a:bodyPr/>
        <a:lstStyle/>
        <a:p>
          <a:endParaRPr lang="en-US"/>
        </a:p>
      </dgm:t>
    </dgm:pt>
    <dgm:pt modelId="{93BD4050-16B9-41EC-A08A-41A54D27FA8E}" type="sibTrans" cxnId="{A7848508-3B97-4070-81EF-8F5A51C4DCD8}">
      <dgm:prSet/>
      <dgm:spPr/>
      <dgm:t>
        <a:bodyPr/>
        <a:lstStyle/>
        <a:p>
          <a:endParaRPr lang="en-US"/>
        </a:p>
      </dgm:t>
    </dgm:pt>
    <dgm:pt modelId="{2570D8CF-4F7B-425E-8D96-15A16694F7B0}" type="pres">
      <dgm:prSet presAssocID="{6160682A-03FC-4FAB-9A6D-80CB8E04C3F2}" presName="Name0" presStyleCnt="0">
        <dgm:presLayoutVars>
          <dgm:dir/>
          <dgm:resizeHandles val="exact"/>
        </dgm:presLayoutVars>
      </dgm:prSet>
      <dgm:spPr/>
      <dgm:t>
        <a:bodyPr/>
        <a:lstStyle/>
        <a:p>
          <a:endParaRPr lang="en-US"/>
        </a:p>
      </dgm:t>
    </dgm:pt>
    <dgm:pt modelId="{876864A9-B26A-4601-9FCA-2EB0F4400E27}" type="pres">
      <dgm:prSet presAssocID="{6160682A-03FC-4FAB-9A6D-80CB8E04C3F2}" presName="cycle" presStyleCnt="0"/>
      <dgm:spPr/>
      <dgm:t>
        <a:bodyPr/>
        <a:lstStyle/>
        <a:p>
          <a:endParaRPr lang="en-US"/>
        </a:p>
      </dgm:t>
    </dgm:pt>
    <dgm:pt modelId="{75AA4D8E-2E76-45ED-ABEB-5DE5E5BA932A}" type="pres">
      <dgm:prSet presAssocID="{B6458E8E-255F-41E6-B53F-1BB0BF90C193}" presName="nodeFirstNode" presStyleLbl="node1" presStyleIdx="0" presStyleCnt="5" custScaleX="105152" custScaleY="88224">
        <dgm:presLayoutVars>
          <dgm:bulletEnabled val="1"/>
        </dgm:presLayoutVars>
      </dgm:prSet>
      <dgm:spPr/>
      <dgm:t>
        <a:bodyPr/>
        <a:lstStyle/>
        <a:p>
          <a:endParaRPr lang="en-US"/>
        </a:p>
      </dgm:t>
    </dgm:pt>
    <dgm:pt modelId="{7A991EAB-F907-4360-9900-2F69FF809F51}" type="pres">
      <dgm:prSet presAssocID="{D3A6EC71-4091-4A2C-AE8C-1EFC11765861}" presName="sibTransFirstNode" presStyleLbl="bgShp" presStyleIdx="0" presStyleCnt="1"/>
      <dgm:spPr/>
      <dgm:t>
        <a:bodyPr/>
        <a:lstStyle/>
        <a:p>
          <a:endParaRPr lang="en-US"/>
        </a:p>
      </dgm:t>
    </dgm:pt>
    <dgm:pt modelId="{6CE75139-C887-4853-8EF9-D4594DAFF4C4}" type="pres">
      <dgm:prSet presAssocID="{3F31B2C6-A31A-43DE-B945-35EA9BEEC15E}" presName="nodeFollowingNodes" presStyleLbl="node1" presStyleIdx="1" presStyleCnt="5">
        <dgm:presLayoutVars>
          <dgm:bulletEnabled val="1"/>
        </dgm:presLayoutVars>
      </dgm:prSet>
      <dgm:spPr/>
      <dgm:t>
        <a:bodyPr/>
        <a:lstStyle/>
        <a:p>
          <a:endParaRPr lang="en-US"/>
        </a:p>
      </dgm:t>
    </dgm:pt>
    <dgm:pt modelId="{B71B7612-5EB4-40DF-A92E-A947946BA7C3}" type="pres">
      <dgm:prSet presAssocID="{69F530C7-64D1-4EFE-A5E9-60560EA851AF}" presName="nodeFollowingNodes" presStyleLbl="node1" presStyleIdx="2" presStyleCnt="5" custScaleX="105955" custScaleY="99022" custRadScaleRad="98810" custRadScaleInc="-17778">
        <dgm:presLayoutVars>
          <dgm:bulletEnabled val="1"/>
        </dgm:presLayoutVars>
      </dgm:prSet>
      <dgm:spPr/>
      <dgm:t>
        <a:bodyPr/>
        <a:lstStyle/>
        <a:p>
          <a:endParaRPr lang="en-US"/>
        </a:p>
      </dgm:t>
    </dgm:pt>
    <dgm:pt modelId="{8B75AF95-2C2C-4998-8F02-03AFCAC62108}" type="pres">
      <dgm:prSet presAssocID="{92048AB2-7E4D-496B-911A-C8498C2D5032}" presName="nodeFollowingNodes" presStyleLbl="node1" presStyleIdx="3" presStyleCnt="5" custScaleX="105414" custScaleY="102519" custRadScaleRad="92784" custRadScaleInc="11743">
        <dgm:presLayoutVars>
          <dgm:bulletEnabled val="1"/>
        </dgm:presLayoutVars>
      </dgm:prSet>
      <dgm:spPr/>
      <dgm:t>
        <a:bodyPr/>
        <a:lstStyle/>
        <a:p>
          <a:endParaRPr lang="en-US"/>
        </a:p>
      </dgm:t>
    </dgm:pt>
    <dgm:pt modelId="{4326E182-DFC7-4C60-B619-AF11448E5A3B}" type="pres">
      <dgm:prSet presAssocID="{7BE8E091-1FD6-4F63-AF91-E82DE32F6AAE}" presName="nodeFollowingNodes" presStyleLbl="node1" presStyleIdx="4" presStyleCnt="5" custScaleX="98503" custScaleY="112996">
        <dgm:presLayoutVars>
          <dgm:bulletEnabled val="1"/>
        </dgm:presLayoutVars>
      </dgm:prSet>
      <dgm:spPr/>
      <dgm:t>
        <a:bodyPr/>
        <a:lstStyle/>
        <a:p>
          <a:endParaRPr lang="en-US"/>
        </a:p>
      </dgm:t>
    </dgm:pt>
  </dgm:ptLst>
  <dgm:cxnLst>
    <dgm:cxn modelId="{79898454-B5FB-437C-BB51-F74A1219DEAF}" type="presOf" srcId="{69F530C7-64D1-4EFE-A5E9-60560EA851AF}" destId="{B71B7612-5EB4-40DF-A92E-A947946BA7C3}" srcOrd="0" destOrd="0" presId="urn:microsoft.com/office/officeart/2005/8/layout/cycle3"/>
    <dgm:cxn modelId="{9487B71D-DE09-4C7F-801D-7846959D1011}" type="presOf" srcId="{B6458E8E-255F-41E6-B53F-1BB0BF90C193}" destId="{75AA4D8E-2E76-45ED-ABEB-5DE5E5BA932A}" srcOrd="0" destOrd="0" presId="urn:microsoft.com/office/officeart/2005/8/layout/cycle3"/>
    <dgm:cxn modelId="{A7848508-3B97-4070-81EF-8F5A51C4DCD8}" srcId="{6160682A-03FC-4FAB-9A6D-80CB8E04C3F2}" destId="{69F530C7-64D1-4EFE-A5E9-60560EA851AF}" srcOrd="2" destOrd="0" parTransId="{62BF3E35-36F9-45AA-9C4F-1C408D7C4A03}" sibTransId="{93BD4050-16B9-41EC-A08A-41A54D27FA8E}"/>
    <dgm:cxn modelId="{6CCCCAA1-812B-49C0-A35B-E5C707F62672}" type="presOf" srcId="{D3A6EC71-4091-4A2C-AE8C-1EFC11765861}" destId="{7A991EAB-F907-4360-9900-2F69FF809F51}" srcOrd="0" destOrd="0" presId="urn:microsoft.com/office/officeart/2005/8/layout/cycle3"/>
    <dgm:cxn modelId="{30583616-B582-4A41-BCF8-8B211D2B9DA8}" srcId="{6160682A-03FC-4FAB-9A6D-80CB8E04C3F2}" destId="{B6458E8E-255F-41E6-B53F-1BB0BF90C193}" srcOrd="0" destOrd="0" parTransId="{9E8A7C26-15C3-4852-A86C-0C3DA3E2962B}" sibTransId="{D3A6EC71-4091-4A2C-AE8C-1EFC11765861}"/>
    <dgm:cxn modelId="{9EA7A174-58E2-43E8-98A5-3448D5FD7D1C}" type="presOf" srcId="{92048AB2-7E4D-496B-911A-C8498C2D5032}" destId="{8B75AF95-2C2C-4998-8F02-03AFCAC62108}" srcOrd="0" destOrd="0" presId="urn:microsoft.com/office/officeart/2005/8/layout/cycle3"/>
    <dgm:cxn modelId="{58ABEEFD-5E0F-4CF0-AED0-F524706E2194}" type="presOf" srcId="{7BE8E091-1FD6-4F63-AF91-E82DE32F6AAE}" destId="{4326E182-DFC7-4C60-B619-AF11448E5A3B}" srcOrd="0" destOrd="0" presId="urn:microsoft.com/office/officeart/2005/8/layout/cycle3"/>
    <dgm:cxn modelId="{EA1A8241-075C-44D7-B599-C4832A548333}" type="presOf" srcId="{3F31B2C6-A31A-43DE-B945-35EA9BEEC15E}" destId="{6CE75139-C887-4853-8EF9-D4594DAFF4C4}" srcOrd="0" destOrd="0" presId="urn:microsoft.com/office/officeart/2005/8/layout/cycle3"/>
    <dgm:cxn modelId="{035C69B6-6D4D-4805-B9ED-0ABC8B1A0818}" srcId="{6160682A-03FC-4FAB-9A6D-80CB8E04C3F2}" destId="{7BE8E091-1FD6-4F63-AF91-E82DE32F6AAE}" srcOrd="4" destOrd="0" parTransId="{B8A7128C-3815-484F-B0FE-36BC266F3653}" sibTransId="{EC3286FF-AA48-461A-908F-F953DCA98358}"/>
    <dgm:cxn modelId="{C1E017A5-A24B-4189-915B-15A2319D5021}" type="presOf" srcId="{6160682A-03FC-4FAB-9A6D-80CB8E04C3F2}" destId="{2570D8CF-4F7B-425E-8D96-15A16694F7B0}" srcOrd="0" destOrd="0" presId="urn:microsoft.com/office/officeart/2005/8/layout/cycle3"/>
    <dgm:cxn modelId="{A4A1C4C0-946F-494A-85F7-1455BBC10FCF}" srcId="{6160682A-03FC-4FAB-9A6D-80CB8E04C3F2}" destId="{92048AB2-7E4D-496B-911A-C8498C2D5032}" srcOrd="3" destOrd="0" parTransId="{91209B14-A208-44DE-8F10-FE88A31BCD50}" sibTransId="{6941E668-178E-41ED-984B-7BA8E130C9CF}"/>
    <dgm:cxn modelId="{A3478CAF-A373-4FE8-B7E4-31786FF7618A}" srcId="{6160682A-03FC-4FAB-9A6D-80CB8E04C3F2}" destId="{3F31B2C6-A31A-43DE-B945-35EA9BEEC15E}" srcOrd="1" destOrd="0" parTransId="{A745AC99-249F-4600-8ECD-D1D7FDD8CF09}" sibTransId="{47D76517-5E16-4C67-A6A3-4DE271817A6A}"/>
    <dgm:cxn modelId="{36F2E6BF-1A7F-4026-A399-CA291E81FB6E}" type="presParOf" srcId="{2570D8CF-4F7B-425E-8D96-15A16694F7B0}" destId="{876864A9-B26A-4601-9FCA-2EB0F4400E27}" srcOrd="0" destOrd="0" presId="urn:microsoft.com/office/officeart/2005/8/layout/cycle3"/>
    <dgm:cxn modelId="{ED94BB04-0A8A-4C6E-9DDC-492F23284728}" type="presParOf" srcId="{876864A9-B26A-4601-9FCA-2EB0F4400E27}" destId="{75AA4D8E-2E76-45ED-ABEB-5DE5E5BA932A}" srcOrd="0" destOrd="0" presId="urn:microsoft.com/office/officeart/2005/8/layout/cycle3"/>
    <dgm:cxn modelId="{274257E8-E27A-48A0-885B-DD0A6467FF58}" type="presParOf" srcId="{876864A9-B26A-4601-9FCA-2EB0F4400E27}" destId="{7A991EAB-F907-4360-9900-2F69FF809F51}" srcOrd="1" destOrd="0" presId="urn:microsoft.com/office/officeart/2005/8/layout/cycle3"/>
    <dgm:cxn modelId="{3C72B0D4-FD11-4B4F-B6EF-75C4BE023BA0}" type="presParOf" srcId="{876864A9-B26A-4601-9FCA-2EB0F4400E27}" destId="{6CE75139-C887-4853-8EF9-D4594DAFF4C4}" srcOrd="2" destOrd="0" presId="urn:microsoft.com/office/officeart/2005/8/layout/cycle3"/>
    <dgm:cxn modelId="{032E4EBA-226F-47BA-8F80-035D89F8B507}" type="presParOf" srcId="{876864A9-B26A-4601-9FCA-2EB0F4400E27}" destId="{B71B7612-5EB4-40DF-A92E-A947946BA7C3}" srcOrd="3" destOrd="0" presId="urn:microsoft.com/office/officeart/2005/8/layout/cycle3"/>
    <dgm:cxn modelId="{B08099C3-315F-44BD-B99E-99EE3CA2E792}" type="presParOf" srcId="{876864A9-B26A-4601-9FCA-2EB0F4400E27}" destId="{8B75AF95-2C2C-4998-8F02-03AFCAC62108}" srcOrd="4" destOrd="0" presId="urn:microsoft.com/office/officeart/2005/8/layout/cycle3"/>
    <dgm:cxn modelId="{76E8F485-932E-4AF5-B2BC-92594733186E}" type="presParOf" srcId="{876864A9-B26A-4601-9FCA-2EB0F4400E27}" destId="{4326E182-DFC7-4C60-B619-AF11448E5A3B}"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135C81-53F8-4814-8702-66C1BDA7A135}"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8F5E3AC4-4D2F-4518-96BD-A6A9D64101E2}">
      <dgm:prSet phldrT="[Text]"/>
      <dgm:spPr/>
      <dgm:t>
        <a:bodyPr/>
        <a:lstStyle/>
        <a:p>
          <a:pPr algn="ctr"/>
          <a:r>
            <a:rPr lang="en-US" dirty="0"/>
            <a:t>Engage NWD Claiming </a:t>
          </a:r>
          <a:r>
            <a:rPr lang="en-US" dirty="0" smtClean="0"/>
            <a:t>Team </a:t>
          </a:r>
          <a:r>
            <a:rPr lang="en-US" dirty="0"/>
            <a:t>with a State Medicaid Agency Lead</a:t>
          </a:r>
        </a:p>
      </dgm:t>
    </dgm:pt>
    <dgm:pt modelId="{BF723E10-405A-49BA-812C-7EBD5CACC9D4}" type="parTrans" cxnId="{26E95555-0614-4B2D-B5A7-16F9FA6D3204}">
      <dgm:prSet/>
      <dgm:spPr/>
      <dgm:t>
        <a:bodyPr/>
        <a:lstStyle/>
        <a:p>
          <a:pPr algn="ctr"/>
          <a:endParaRPr lang="en-US"/>
        </a:p>
      </dgm:t>
    </dgm:pt>
    <dgm:pt modelId="{F4BD5A9F-20C4-444B-80E4-F99BDDCBC356}" type="sibTrans" cxnId="{26E95555-0614-4B2D-B5A7-16F9FA6D3204}">
      <dgm:prSet/>
      <dgm:spPr/>
      <dgm:t>
        <a:bodyPr/>
        <a:lstStyle/>
        <a:p>
          <a:pPr algn="ctr"/>
          <a:endParaRPr lang="en-US"/>
        </a:p>
      </dgm:t>
    </dgm:pt>
    <dgm:pt modelId="{BA7C9C14-D876-4003-AC87-F5263A39E3E6}">
      <dgm:prSet phldrT="[Text]"/>
      <dgm:spPr>
        <a:solidFill>
          <a:schemeClr val="accent6"/>
        </a:solidFill>
        <a:ln>
          <a:solidFill>
            <a:schemeClr val="bg1"/>
          </a:solidFill>
        </a:ln>
      </dgm:spPr>
      <dgm:t>
        <a:bodyPr/>
        <a:lstStyle/>
        <a:p>
          <a:pPr algn="ctr">
            <a:spcAft>
              <a:spcPts val="0"/>
            </a:spcAft>
          </a:pPr>
          <a:r>
            <a:rPr lang="en-US" dirty="0"/>
            <a:t>MoU between </a:t>
          </a:r>
          <a:r>
            <a:rPr lang="en-US" dirty="0" smtClean="0"/>
            <a:t>State Medicaid Agency </a:t>
          </a:r>
          <a:r>
            <a:rPr lang="en-US" dirty="0"/>
            <a:t>and </a:t>
          </a:r>
          <a:r>
            <a:rPr lang="en-US" dirty="0" smtClean="0"/>
            <a:t>Operating Agencies</a:t>
          </a:r>
          <a:endParaRPr lang="en-US" dirty="0"/>
        </a:p>
        <a:p>
          <a:pPr algn="ctr">
            <a:spcAft>
              <a:spcPts val="0"/>
            </a:spcAft>
          </a:pPr>
          <a:r>
            <a:rPr lang="en-US" dirty="0">
              <a:sym typeface="Wingdings" panose="05000000000000000000" pitchFamily="2" charset="2"/>
            </a:rPr>
            <a:t>2-3 months</a:t>
          </a:r>
          <a:endParaRPr lang="en-US" dirty="0"/>
        </a:p>
      </dgm:t>
    </dgm:pt>
    <dgm:pt modelId="{1C808D49-8EF3-47A3-A839-F541FDA91FD6}" type="parTrans" cxnId="{7C93D6E6-2387-4CB2-835F-F6C0283434FA}">
      <dgm:prSet/>
      <dgm:spPr/>
      <dgm:t>
        <a:bodyPr/>
        <a:lstStyle/>
        <a:p>
          <a:pPr algn="ctr"/>
          <a:endParaRPr lang="en-US"/>
        </a:p>
      </dgm:t>
    </dgm:pt>
    <dgm:pt modelId="{56CC29BB-9D92-4D01-B657-26CFB4A9052F}" type="sibTrans" cxnId="{7C93D6E6-2387-4CB2-835F-F6C0283434FA}">
      <dgm:prSet/>
      <dgm:spPr/>
      <dgm:t>
        <a:bodyPr/>
        <a:lstStyle/>
        <a:p>
          <a:pPr algn="ctr"/>
          <a:endParaRPr lang="en-US"/>
        </a:p>
      </dgm:t>
    </dgm:pt>
    <dgm:pt modelId="{B4AF2B10-1998-437F-8E8D-30165011AE0E}">
      <dgm:prSet phldrT="[Text]"/>
      <dgm:spPr>
        <a:solidFill>
          <a:schemeClr val="accent6"/>
        </a:solidFill>
        <a:ln>
          <a:solidFill>
            <a:schemeClr val="bg1"/>
          </a:solidFill>
        </a:ln>
      </dgm:spPr>
      <dgm:t>
        <a:bodyPr/>
        <a:lstStyle/>
        <a:p>
          <a:pPr algn="ctr"/>
          <a:r>
            <a:rPr lang="en-US" dirty="0" smtClean="0"/>
            <a:t>State Medicaid Agency </a:t>
          </a:r>
          <a:r>
            <a:rPr lang="en-US" dirty="0"/>
            <a:t>submits packet to CMS</a:t>
          </a:r>
        </a:p>
        <a:p>
          <a:pPr algn="ctr"/>
          <a:r>
            <a:rPr lang="en-US" dirty="0">
              <a:sym typeface="Wingdings" panose="05000000000000000000" pitchFamily="2" charset="2"/>
            </a:rPr>
            <a:t>1 month</a:t>
          </a:r>
          <a:endParaRPr lang="en-US" dirty="0"/>
        </a:p>
      </dgm:t>
    </dgm:pt>
    <dgm:pt modelId="{D9B73E03-5A0D-4D11-81B3-CF94B756BB66}" type="parTrans" cxnId="{340F320C-6EB5-40C1-841E-C101E6AD0A7E}">
      <dgm:prSet/>
      <dgm:spPr/>
      <dgm:t>
        <a:bodyPr/>
        <a:lstStyle/>
        <a:p>
          <a:pPr algn="ctr"/>
          <a:endParaRPr lang="en-US"/>
        </a:p>
      </dgm:t>
    </dgm:pt>
    <dgm:pt modelId="{E98FCE1F-E0D1-4E90-8B85-B9FCCDD53462}" type="sibTrans" cxnId="{340F320C-6EB5-40C1-841E-C101E6AD0A7E}">
      <dgm:prSet/>
      <dgm:spPr/>
      <dgm:t>
        <a:bodyPr/>
        <a:lstStyle/>
        <a:p>
          <a:pPr algn="ctr"/>
          <a:endParaRPr lang="en-US"/>
        </a:p>
      </dgm:t>
    </dgm:pt>
    <dgm:pt modelId="{2132747C-7505-47FA-895A-320B3CE66040}">
      <dgm:prSet/>
      <dgm:spPr>
        <a:solidFill>
          <a:schemeClr val="accent6"/>
        </a:solidFill>
        <a:ln>
          <a:solidFill>
            <a:schemeClr val="bg1"/>
          </a:solidFill>
        </a:ln>
      </dgm:spPr>
      <dgm:t>
        <a:bodyPr/>
        <a:lstStyle/>
        <a:p>
          <a:pPr algn="ctr"/>
          <a:r>
            <a:rPr lang="en-US" dirty="0"/>
            <a:t>CMS </a:t>
          </a:r>
          <a:r>
            <a:rPr lang="en-US" dirty="0" smtClean="0"/>
            <a:t>Approval</a:t>
          </a:r>
          <a:endParaRPr lang="en-US" dirty="0"/>
        </a:p>
      </dgm:t>
    </dgm:pt>
    <dgm:pt modelId="{8F67DF6D-8892-41C9-9815-644586DE2229}" type="parTrans" cxnId="{52D02C31-6E50-4A88-9737-3F34C6965CAF}">
      <dgm:prSet/>
      <dgm:spPr/>
      <dgm:t>
        <a:bodyPr/>
        <a:lstStyle/>
        <a:p>
          <a:pPr algn="ctr"/>
          <a:endParaRPr lang="en-US"/>
        </a:p>
      </dgm:t>
    </dgm:pt>
    <dgm:pt modelId="{F2669157-5614-40C7-94D3-F6BB6DECE51F}" type="sibTrans" cxnId="{52D02C31-6E50-4A88-9737-3F34C6965CAF}">
      <dgm:prSet/>
      <dgm:spPr/>
      <dgm:t>
        <a:bodyPr/>
        <a:lstStyle/>
        <a:p>
          <a:pPr algn="ctr"/>
          <a:endParaRPr lang="en-US"/>
        </a:p>
      </dgm:t>
    </dgm:pt>
    <dgm:pt modelId="{E5C293E6-3FE3-4160-AD02-612DFBF6A206}">
      <dgm:prSet phldrT="[Text]"/>
      <dgm:spPr/>
      <dgm:t>
        <a:bodyPr/>
        <a:lstStyle/>
        <a:p>
          <a:pPr algn="ctr"/>
          <a:r>
            <a:rPr lang="en-US" dirty="0"/>
            <a:t>Develop and populate the Cost Pool </a:t>
          </a:r>
        </a:p>
        <a:p>
          <a:pPr algn="ctr"/>
          <a:r>
            <a:rPr lang="en-US" dirty="0">
              <a:sym typeface="Wingdings" panose="05000000000000000000" pitchFamily="2" charset="2"/>
            </a:rPr>
            <a:t>2-3</a:t>
          </a:r>
          <a:r>
            <a:rPr lang="en-US" dirty="0"/>
            <a:t> months</a:t>
          </a:r>
        </a:p>
      </dgm:t>
    </dgm:pt>
    <dgm:pt modelId="{DB31E715-87C2-481E-A7DB-3827F82BDA4D}" type="parTrans" cxnId="{A026B7D1-DE30-48FC-B841-79D8D0C21514}">
      <dgm:prSet/>
      <dgm:spPr/>
      <dgm:t>
        <a:bodyPr/>
        <a:lstStyle/>
        <a:p>
          <a:endParaRPr lang="en-US"/>
        </a:p>
      </dgm:t>
    </dgm:pt>
    <dgm:pt modelId="{C3889F40-DECB-4F06-ABF9-35200DCB2626}" type="sibTrans" cxnId="{A026B7D1-DE30-48FC-B841-79D8D0C21514}">
      <dgm:prSet/>
      <dgm:spPr/>
      <dgm:t>
        <a:bodyPr/>
        <a:lstStyle/>
        <a:p>
          <a:endParaRPr lang="en-US"/>
        </a:p>
      </dgm:t>
    </dgm:pt>
    <dgm:pt modelId="{77609318-076D-4D2B-A4B4-D9F45D5A2585}">
      <dgm:prSet phldrT="[Text]"/>
      <dgm:spPr/>
      <dgm:t>
        <a:bodyPr/>
        <a:lstStyle/>
        <a:p>
          <a:pPr algn="ctr"/>
          <a:r>
            <a:rPr lang="en-US" dirty="0"/>
            <a:t>Develop and Test Time Study</a:t>
          </a:r>
        </a:p>
        <a:p>
          <a:pPr algn="ctr"/>
          <a:r>
            <a:rPr lang="en-US" dirty="0">
              <a:sym typeface="Wingdings" panose="05000000000000000000" pitchFamily="2" charset="2"/>
            </a:rPr>
            <a:t></a:t>
          </a:r>
          <a:r>
            <a:rPr lang="en-US" dirty="0"/>
            <a:t>4-6 months</a:t>
          </a:r>
        </a:p>
      </dgm:t>
    </dgm:pt>
    <dgm:pt modelId="{5DEFDC49-4153-448C-BB39-5525225FA137}" type="parTrans" cxnId="{8AB90323-191F-4E30-A1D1-2B9AD9B89EF3}">
      <dgm:prSet/>
      <dgm:spPr/>
      <dgm:t>
        <a:bodyPr/>
        <a:lstStyle/>
        <a:p>
          <a:endParaRPr lang="en-US"/>
        </a:p>
      </dgm:t>
    </dgm:pt>
    <dgm:pt modelId="{3B47CD27-D496-4DE9-948D-A68525D7279F}" type="sibTrans" cxnId="{8AB90323-191F-4E30-A1D1-2B9AD9B89EF3}">
      <dgm:prSet/>
      <dgm:spPr/>
      <dgm:t>
        <a:bodyPr/>
        <a:lstStyle/>
        <a:p>
          <a:endParaRPr lang="en-US"/>
        </a:p>
      </dgm:t>
    </dgm:pt>
    <dgm:pt modelId="{59769CD7-4E88-40EC-A49F-803B61E65AA9}" type="pres">
      <dgm:prSet presAssocID="{63135C81-53F8-4814-8702-66C1BDA7A135}" presName="CompostProcess" presStyleCnt="0">
        <dgm:presLayoutVars>
          <dgm:dir/>
          <dgm:resizeHandles val="exact"/>
        </dgm:presLayoutVars>
      </dgm:prSet>
      <dgm:spPr/>
      <dgm:t>
        <a:bodyPr/>
        <a:lstStyle/>
        <a:p>
          <a:endParaRPr lang="en-US"/>
        </a:p>
      </dgm:t>
    </dgm:pt>
    <dgm:pt modelId="{7B550EA0-5855-4011-8216-330A1DD77B3A}" type="pres">
      <dgm:prSet presAssocID="{63135C81-53F8-4814-8702-66C1BDA7A135}" presName="arrow" presStyleLbl="bgShp" presStyleIdx="0" presStyleCnt="1"/>
      <dgm:spPr>
        <a:solidFill>
          <a:schemeClr val="bg2">
            <a:lumMod val="75000"/>
          </a:schemeClr>
        </a:solidFill>
      </dgm:spPr>
      <dgm:t>
        <a:bodyPr/>
        <a:lstStyle/>
        <a:p>
          <a:endParaRPr lang="en-US"/>
        </a:p>
      </dgm:t>
    </dgm:pt>
    <dgm:pt modelId="{8CD5FEF2-06FB-4773-A51D-BF994B2440D7}" type="pres">
      <dgm:prSet presAssocID="{63135C81-53F8-4814-8702-66C1BDA7A135}" presName="linearProcess" presStyleCnt="0"/>
      <dgm:spPr/>
    </dgm:pt>
    <dgm:pt modelId="{2A2FFC91-93CF-404C-B24C-680D681C8AC3}" type="pres">
      <dgm:prSet presAssocID="{8F5E3AC4-4D2F-4518-96BD-A6A9D64101E2}" presName="textNode" presStyleLbl="node1" presStyleIdx="0" presStyleCnt="6" custLinFactX="53579" custLinFactNeighborX="100000" custLinFactNeighborY="-4499">
        <dgm:presLayoutVars>
          <dgm:bulletEnabled val="1"/>
        </dgm:presLayoutVars>
      </dgm:prSet>
      <dgm:spPr/>
      <dgm:t>
        <a:bodyPr/>
        <a:lstStyle/>
        <a:p>
          <a:endParaRPr lang="en-US"/>
        </a:p>
      </dgm:t>
    </dgm:pt>
    <dgm:pt modelId="{7AEC6A33-6854-4F3B-943A-1898A1AA7F48}" type="pres">
      <dgm:prSet presAssocID="{F4BD5A9F-20C4-444B-80E4-F99BDDCBC356}" presName="sibTrans" presStyleCnt="0"/>
      <dgm:spPr/>
    </dgm:pt>
    <dgm:pt modelId="{0F3945D4-A704-4843-9CAF-3DF2718C09CF}" type="pres">
      <dgm:prSet presAssocID="{77609318-076D-4D2B-A4B4-D9F45D5A2585}" presName="textNode" presStyleLbl="node1" presStyleIdx="1" presStyleCnt="6" custScaleX="156322" custScaleY="52027" custLinFactX="60755" custLinFactNeighborX="100000" custLinFactNeighborY="-30015">
        <dgm:presLayoutVars>
          <dgm:bulletEnabled val="1"/>
        </dgm:presLayoutVars>
      </dgm:prSet>
      <dgm:spPr/>
      <dgm:t>
        <a:bodyPr/>
        <a:lstStyle/>
        <a:p>
          <a:endParaRPr lang="en-US"/>
        </a:p>
      </dgm:t>
    </dgm:pt>
    <dgm:pt modelId="{87727BCD-FD60-45A9-8E7D-7DD4BE58F558}" type="pres">
      <dgm:prSet presAssocID="{3B47CD27-D496-4DE9-948D-A68525D7279F}" presName="sibTrans" presStyleCnt="0"/>
      <dgm:spPr/>
    </dgm:pt>
    <dgm:pt modelId="{E7D821DD-365C-4D67-B94E-FB39499DDD33}" type="pres">
      <dgm:prSet presAssocID="{E5C293E6-3FE3-4160-AD02-612DFBF6A206}" presName="textNode" presStyleLbl="node1" presStyleIdx="2" presStyleCnt="6" custScaleX="154394" custScaleY="50290" custLinFactX="-89133" custLinFactNeighborX="-100000" custLinFactNeighborY="23397">
        <dgm:presLayoutVars>
          <dgm:bulletEnabled val="1"/>
        </dgm:presLayoutVars>
      </dgm:prSet>
      <dgm:spPr/>
      <dgm:t>
        <a:bodyPr/>
        <a:lstStyle/>
        <a:p>
          <a:endParaRPr lang="en-US"/>
        </a:p>
      </dgm:t>
    </dgm:pt>
    <dgm:pt modelId="{9A5B826A-97D8-4077-B633-53EFFDAD9575}" type="pres">
      <dgm:prSet presAssocID="{C3889F40-DECB-4F06-ABF9-35200DCB2626}" presName="sibTrans" presStyleCnt="0"/>
      <dgm:spPr/>
    </dgm:pt>
    <dgm:pt modelId="{1DBCAF84-0EC3-405E-889B-321D6B6F4A4D}" type="pres">
      <dgm:prSet presAssocID="{BA7C9C14-D876-4003-AC87-F5263A39E3E6}" presName="textNode" presStyleLbl="node1" presStyleIdx="3" presStyleCnt="6" custLinFactX="-84244" custLinFactNeighborX="-100000" custLinFactNeighborY="-4901">
        <dgm:presLayoutVars>
          <dgm:bulletEnabled val="1"/>
        </dgm:presLayoutVars>
      </dgm:prSet>
      <dgm:spPr/>
      <dgm:t>
        <a:bodyPr/>
        <a:lstStyle/>
        <a:p>
          <a:endParaRPr lang="en-US"/>
        </a:p>
      </dgm:t>
    </dgm:pt>
    <dgm:pt modelId="{F3615A86-9726-474E-8823-62AC207D47DF}" type="pres">
      <dgm:prSet presAssocID="{56CC29BB-9D92-4D01-B657-26CFB4A9052F}" presName="sibTrans" presStyleCnt="0"/>
      <dgm:spPr/>
    </dgm:pt>
    <dgm:pt modelId="{6A897F91-591C-4C2E-BAE4-15ED31961547}" type="pres">
      <dgm:prSet presAssocID="{B4AF2B10-1998-437F-8E8D-30165011AE0E}" presName="textNode" presStyleLbl="node1" presStyleIdx="4" presStyleCnt="6" custLinFactX="-80675" custLinFactNeighborX="-100000" custLinFactNeighborY="-5801">
        <dgm:presLayoutVars>
          <dgm:bulletEnabled val="1"/>
        </dgm:presLayoutVars>
      </dgm:prSet>
      <dgm:spPr/>
      <dgm:t>
        <a:bodyPr/>
        <a:lstStyle/>
        <a:p>
          <a:endParaRPr lang="en-US"/>
        </a:p>
      </dgm:t>
    </dgm:pt>
    <dgm:pt modelId="{4998AF3A-10D4-4D5F-8389-BEA168447032}" type="pres">
      <dgm:prSet presAssocID="{E98FCE1F-E0D1-4E90-8B85-B9FCCDD53462}" presName="sibTrans" presStyleCnt="0"/>
      <dgm:spPr/>
    </dgm:pt>
    <dgm:pt modelId="{B5F78A94-27E2-47EC-83FC-CA10962B283F}" type="pres">
      <dgm:prSet presAssocID="{2132747C-7505-47FA-895A-320B3CE66040}" presName="textNode" presStyleLbl="node1" presStyleIdx="5" presStyleCnt="6" custLinFactX="-73491" custLinFactNeighborX="-100000" custLinFactNeighborY="-5801">
        <dgm:presLayoutVars>
          <dgm:bulletEnabled val="1"/>
        </dgm:presLayoutVars>
      </dgm:prSet>
      <dgm:spPr/>
      <dgm:t>
        <a:bodyPr/>
        <a:lstStyle/>
        <a:p>
          <a:endParaRPr lang="en-US"/>
        </a:p>
      </dgm:t>
    </dgm:pt>
  </dgm:ptLst>
  <dgm:cxnLst>
    <dgm:cxn modelId="{7C93D6E6-2387-4CB2-835F-F6C0283434FA}" srcId="{63135C81-53F8-4814-8702-66C1BDA7A135}" destId="{BA7C9C14-D876-4003-AC87-F5263A39E3E6}" srcOrd="3" destOrd="0" parTransId="{1C808D49-8EF3-47A3-A839-F541FDA91FD6}" sibTransId="{56CC29BB-9D92-4D01-B657-26CFB4A9052F}"/>
    <dgm:cxn modelId="{BE0AB957-6523-4AE0-8799-2447E209353E}" type="presOf" srcId="{63135C81-53F8-4814-8702-66C1BDA7A135}" destId="{59769CD7-4E88-40EC-A49F-803B61E65AA9}" srcOrd="0" destOrd="0" presId="urn:microsoft.com/office/officeart/2005/8/layout/hProcess9"/>
    <dgm:cxn modelId="{A026B7D1-DE30-48FC-B841-79D8D0C21514}" srcId="{63135C81-53F8-4814-8702-66C1BDA7A135}" destId="{E5C293E6-3FE3-4160-AD02-612DFBF6A206}" srcOrd="2" destOrd="0" parTransId="{DB31E715-87C2-481E-A7DB-3827F82BDA4D}" sibTransId="{C3889F40-DECB-4F06-ABF9-35200DCB2626}"/>
    <dgm:cxn modelId="{0F81CACB-5394-41CA-AFDD-5DC8CD5BFE98}" type="presOf" srcId="{BA7C9C14-D876-4003-AC87-F5263A39E3E6}" destId="{1DBCAF84-0EC3-405E-889B-321D6B6F4A4D}" srcOrd="0" destOrd="0" presId="urn:microsoft.com/office/officeart/2005/8/layout/hProcess9"/>
    <dgm:cxn modelId="{340F320C-6EB5-40C1-841E-C101E6AD0A7E}" srcId="{63135C81-53F8-4814-8702-66C1BDA7A135}" destId="{B4AF2B10-1998-437F-8E8D-30165011AE0E}" srcOrd="4" destOrd="0" parTransId="{D9B73E03-5A0D-4D11-81B3-CF94B756BB66}" sibTransId="{E98FCE1F-E0D1-4E90-8B85-B9FCCDD53462}"/>
    <dgm:cxn modelId="{52D02C31-6E50-4A88-9737-3F34C6965CAF}" srcId="{63135C81-53F8-4814-8702-66C1BDA7A135}" destId="{2132747C-7505-47FA-895A-320B3CE66040}" srcOrd="5" destOrd="0" parTransId="{8F67DF6D-8892-41C9-9815-644586DE2229}" sibTransId="{F2669157-5614-40C7-94D3-F6BB6DECE51F}"/>
    <dgm:cxn modelId="{26E95555-0614-4B2D-B5A7-16F9FA6D3204}" srcId="{63135C81-53F8-4814-8702-66C1BDA7A135}" destId="{8F5E3AC4-4D2F-4518-96BD-A6A9D64101E2}" srcOrd="0" destOrd="0" parTransId="{BF723E10-405A-49BA-812C-7EBD5CACC9D4}" sibTransId="{F4BD5A9F-20C4-444B-80E4-F99BDDCBC356}"/>
    <dgm:cxn modelId="{1104184A-9E0C-4491-9BFC-604EE0DE39F0}" type="presOf" srcId="{E5C293E6-3FE3-4160-AD02-612DFBF6A206}" destId="{E7D821DD-365C-4D67-B94E-FB39499DDD33}" srcOrd="0" destOrd="0" presId="urn:microsoft.com/office/officeart/2005/8/layout/hProcess9"/>
    <dgm:cxn modelId="{B050728C-E9C9-485A-9AA4-81CF5400D228}" type="presOf" srcId="{B4AF2B10-1998-437F-8E8D-30165011AE0E}" destId="{6A897F91-591C-4C2E-BAE4-15ED31961547}" srcOrd="0" destOrd="0" presId="urn:microsoft.com/office/officeart/2005/8/layout/hProcess9"/>
    <dgm:cxn modelId="{8AB90323-191F-4E30-A1D1-2B9AD9B89EF3}" srcId="{63135C81-53F8-4814-8702-66C1BDA7A135}" destId="{77609318-076D-4D2B-A4B4-D9F45D5A2585}" srcOrd="1" destOrd="0" parTransId="{5DEFDC49-4153-448C-BB39-5525225FA137}" sibTransId="{3B47CD27-D496-4DE9-948D-A68525D7279F}"/>
    <dgm:cxn modelId="{66D75E3D-133D-404D-AF3E-EE3FD9BC2B70}" type="presOf" srcId="{77609318-076D-4D2B-A4B4-D9F45D5A2585}" destId="{0F3945D4-A704-4843-9CAF-3DF2718C09CF}" srcOrd="0" destOrd="0" presId="urn:microsoft.com/office/officeart/2005/8/layout/hProcess9"/>
    <dgm:cxn modelId="{3E857F6A-1831-40C4-863A-5F0DFB9D908E}" type="presOf" srcId="{8F5E3AC4-4D2F-4518-96BD-A6A9D64101E2}" destId="{2A2FFC91-93CF-404C-B24C-680D681C8AC3}" srcOrd="0" destOrd="0" presId="urn:microsoft.com/office/officeart/2005/8/layout/hProcess9"/>
    <dgm:cxn modelId="{757724B8-BADA-41D4-BC35-C580EEF8396B}" type="presOf" srcId="{2132747C-7505-47FA-895A-320B3CE66040}" destId="{B5F78A94-27E2-47EC-83FC-CA10962B283F}" srcOrd="0" destOrd="0" presId="urn:microsoft.com/office/officeart/2005/8/layout/hProcess9"/>
    <dgm:cxn modelId="{07FE12C3-BB15-418D-889C-9234E5B6C0CF}" type="presParOf" srcId="{59769CD7-4E88-40EC-A49F-803B61E65AA9}" destId="{7B550EA0-5855-4011-8216-330A1DD77B3A}" srcOrd="0" destOrd="0" presId="urn:microsoft.com/office/officeart/2005/8/layout/hProcess9"/>
    <dgm:cxn modelId="{90D16D7C-1493-491C-ADCE-6B2AFC50669B}" type="presParOf" srcId="{59769CD7-4E88-40EC-A49F-803B61E65AA9}" destId="{8CD5FEF2-06FB-4773-A51D-BF994B2440D7}" srcOrd="1" destOrd="0" presId="urn:microsoft.com/office/officeart/2005/8/layout/hProcess9"/>
    <dgm:cxn modelId="{FCCF185E-2590-445F-B1AF-7818837266C4}" type="presParOf" srcId="{8CD5FEF2-06FB-4773-A51D-BF994B2440D7}" destId="{2A2FFC91-93CF-404C-B24C-680D681C8AC3}" srcOrd="0" destOrd="0" presId="urn:microsoft.com/office/officeart/2005/8/layout/hProcess9"/>
    <dgm:cxn modelId="{D2FB4FEB-3C8A-4630-84DD-32B119544117}" type="presParOf" srcId="{8CD5FEF2-06FB-4773-A51D-BF994B2440D7}" destId="{7AEC6A33-6854-4F3B-943A-1898A1AA7F48}" srcOrd="1" destOrd="0" presId="urn:microsoft.com/office/officeart/2005/8/layout/hProcess9"/>
    <dgm:cxn modelId="{3AC7BF30-86E3-416D-B5B0-CAE0D1441205}" type="presParOf" srcId="{8CD5FEF2-06FB-4773-A51D-BF994B2440D7}" destId="{0F3945D4-A704-4843-9CAF-3DF2718C09CF}" srcOrd="2" destOrd="0" presId="urn:microsoft.com/office/officeart/2005/8/layout/hProcess9"/>
    <dgm:cxn modelId="{3C1553C1-5C2C-4D1B-9797-8F941E924961}" type="presParOf" srcId="{8CD5FEF2-06FB-4773-A51D-BF994B2440D7}" destId="{87727BCD-FD60-45A9-8E7D-7DD4BE58F558}" srcOrd="3" destOrd="0" presId="urn:microsoft.com/office/officeart/2005/8/layout/hProcess9"/>
    <dgm:cxn modelId="{A92CAEDF-B65D-4DE7-846B-A18D133E9B93}" type="presParOf" srcId="{8CD5FEF2-06FB-4773-A51D-BF994B2440D7}" destId="{E7D821DD-365C-4D67-B94E-FB39499DDD33}" srcOrd="4" destOrd="0" presId="urn:microsoft.com/office/officeart/2005/8/layout/hProcess9"/>
    <dgm:cxn modelId="{29ACC754-6483-4727-B998-EF0EDEFBF5DA}" type="presParOf" srcId="{8CD5FEF2-06FB-4773-A51D-BF994B2440D7}" destId="{9A5B826A-97D8-4077-B633-53EFFDAD9575}" srcOrd="5" destOrd="0" presId="urn:microsoft.com/office/officeart/2005/8/layout/hProcess9"/>
    <dgm:cxn modelId="{7B8765F6-607D-4B24-912E-96B4BBBAE74B}" type="presParOf" srcId="{8CD5FEF2-06FB-4773-A51D-BF994B2440D7}" destId="{1DBCAF84-0EC3-405E-889B-321D6B6F4A4D}" srcOrd="6" destOrd="0" presId="urn:microsoft.com/office/officeart/2005/8/layout/hProcess9"/>
    <dgm:cxn modelId="{16DB5354-3CD6-41FB-8299-B8AAEAB473C0}" type="presParOf" srcId="{8CD5FEF2-06FB-4773-A51D-BF994B2440D7}" destId="{F3615A86-9726-474E-8823-62AC207D47DF}" srcOrd="7" destOrd="0" presId="urn:microsoft.com/office/officeart/2005/8/layout/hProcess9"/>
    <dgm:cxn modelId="{8B56677F-69AD-4422-AE4C-55554BECBF37}" type="presParOf" srcId="{8CD5FEF2-06FB-4773-A51D-BF994B2440D7}" destId="{6A897F91-591C-4C2E-BAE4-15ED31961547}" srcOrd="8" destOrd="0" presId="urn:microsoft.com/office/officeart/2005/8/layout/hProcess9"/>
    <dgm:cxn modelId="{89B039FC-C65E-4C8E-9DA8-05DFD961611E}" type="presParOf" srcId="{8CD5FEF2-06FB-4773-A51D-BF994B2440D7}" destId="{4998AF3A-10D4-4D5F-8389-BEA168447032}" srcOrd="9" destOrd="0" presId="urn:microsoft.com/office/officeart/2005/8/layout/hProcess9"/>
    <dgm:cxn modelId="{7EB1ACAD-CBAB-4D27-9111-ADBFAD766B35}" type="presParOf" srcId="{8CD5FEF2-06FB-4773-A51D-BF994B2440D7}" destId="{B5F78A94-27E2-47EC-83FC-CA10962B283F}"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27E55-2446-4937-B979-DF97AA7C89B1}" type="doc">
      <dgm:prSet loTypeId="urn:microsoft.com/office/officeart/2005/8/layout/process1" loCatId="process" qsTypeId="urn:microsoft.com/office/officeart/2005/8/quickstyle/simple1" qsCatId="simple" csTypeId="urn:microsoft.com/office/officeart/2005/8/colors/accent3_2" csCatId="accent3" phldr="1"/>
      <dgm:spPr/>
    </dgm:pt>
    <dgm:pt modelId="{65C8724D-B5AB-4EE5-A422-B5B42820878E}">
      <dgm:prSet phldrT="[Text]"/>
      <dgm:spPr/>
      <dgm:t>
        <a:bodyPr/>
        <a:lstStyle/>
        <a:p>
          <a:r>
            <a:rPr lang="en-US" dirty="0"/>
            <a:t>CMS</a:t>
          </a:r>
        </a:p>
      </dgm:t>
    </dgm:pt>
    <dgm:pt modelId="{A8023C22-0C1C-41AA-A990-83D2639A87A4}" type="parTrans" cxnId="{A816C1F4-D712-4095-BAC8-2CEBCD9A797B}">
      <dgm:prSet/>
      <dgm:spPr/>
      <dgm:t>
        <a:bodyPr/>
        <a:lstStyle/>
        <a:p>
          <a:endParaRPr lang="en-US"/>
        </a:p>
      </dgm:t>
    </dgm:pt>
    <dgm:pt modelId="{12CB5DD4-530B-4E0C-AF39-70714F7479C0}" type="sibTrans" cxnId="{A816C1F4-D712-4095-BAC8-2CEBCD9A797B}">
      <dgm:prSet/>
      <dgm:spPr/>
      <dgm:t>
        <a:bodyPr/>
        <a:lstStyle/>
        <a:p>
          <a:endParaRPr lang="en-US" dirty="0"/>
        </a:p>
      </dgm:t>
    </dgm:pt>
    <dgm:pt modelId="{10E848C9-669B-41BA-8205-17C42B4596CB}">
      <dgm:prSet phldrT="[Text]"/>
      <dgm:spPr/>
      <dgm:t>
        <a:bodyPr/>
        <a:lstStyle/>
        <a:p>
          <a:r>
            <a:rPr lang="en-US" dirty="0" smtClean="0">
              <a:solidFill>
                <a:srgbClr val="FF0000"/>
              </a:solidFill>
            </a:rPr>
            <a:t>Medicaid agency</a:t>
          </a:r>
          <a:endParaRPr lang="en-US" dirty="0">
            <a:solidFill>
              <a:srgbClr val="FF0000"/>
            </a:solidFill>
          </a:endParaRPr>
        </a:p>
      </dgm:t>
    </dgm:pt>
    <dgm:pt modelId="{3A2CD166-DB0C-47E4-B772-4F5B7C390FDB}" type="parTrans" cxnId="{C97A15FF-FF1C-4FAA-943E-11CECBEB940C}">
      <dgm:prSet/>
      <dgm:spPr/>
      <dgm:t>
        <a:bodyPr/>
        <a:lstStyle/>
        <a:p>
          <a:endParaRPr lang="en-US"/>
        </a:p>
      </dgm:t>
    </dgm:pt>
    <dgm:pt modelId="{616FCA8A-88F6-4644-AF62-DE9F74DB0901}" type="sibTrans" cxnId="{C97A15FF-FF1C-4FAA-943E-11CECBEB940C}">
      <dgm:prSet/>
      <dgm:spPr/>
      <dgm:t>
        <a:bodyPr/>
        <a:lstStyle/>
        <a:p>
          <a:endParaRPr lang="en-US" dirty="0"/>
        </a:p>
      </dgm:t>
    </dgm:pt>
    <dgm:pt modelId="{C6BF294E-DF61-436C-9E3C-8EAB3ED8DBE4}">
      <dgm:prSet phldrT="[Text]"/>
      <dgm:spPr/>
      <dgm:t>
        <a:bodyPr/>
        <a:lstStyle/>
        <a:p>
          <a:r>
            <a:rPr lang="en-US" dirty="0" smtClean="0">
              <a:solidFill>
                <a:srgbClr val="FF0000"/>
              </a:solidFill>
            </a:rPr>
            <a:t>Operating agency</a:t>
          </a:r>
          <a:endParaRPr lang="en-US" dirty="0">
            <a:solidFill>
              <a:srgbClr val="FF0000"/>
            </a:solidFill>
          </a:endParaRPr>
        </a:p>
      </dgm:t>
    </dgm:pt>
    <dgm:pt modelId="{C4F807FB-8872-40BE-AF3B-5F3CA0EEEEDD}" type="parTrans" cxnId="{3D81D7DA-1198-4A58-B24C-DB594D6FC5BD}">
      <dgm:prSet/>
      <dgm:spPr/>
      <dgm:t>
        <a:bodyPr/>
        <a:lstStyle/>
        <a:p>
          <a:endParaRPr lang="en-US"/>
        </a:p>
      </dgm:t>
    </dgm:pt>
    <dgm:pt modelId="{1AA83902-927A-4378-B512-106560383072}" type="sibTrans" cxnId="{3D81D7DA-1198-4A58-B24C-DB594D6FC5BD}">
      <dgm:prSet/>
      <dgm:spPr/>
      <dgm:t>
        <a:bodyPr/>
        <a:lstStyle/>
        <a:p>
          <a:endParaRPr lang="en-US" dirty="0"/>
        </a:p>
      </dgm:t>
    </dgm:pt>
    <dgm:pt modelId="{92A6651A-8659-4FD5-9A3E-D06A2546FB1B}">
      <dgm:prSet/>
      <dgm:spPr/>
      <dgm:t>
        <a:bodyPr/>
        <a:lstStyle/>
        <a:p>
          <a:r>
            <a:rPr lang="en-US" dirty="0" smtClean="0">
              <a:solidFill>
                <a:srgbClr val="FF0000"/>
              </a:solidFill>
            </a:rPr>
            <a:t>Local sites</a:t>
          </a:r>
          <a:endParaRPr lang="en-US" dirty="0">
            <a:solidFill>
              <a:srgbClr val="FF0000"/>
            </a:solidFill>
          </a:endParaRPr>
        </a:p>
      </dgm:t>
    </dgm:pt>
    <dgm:pt modelId="{A5C3FBF8-5B9E-4CFE-8D17-37388A98D49D}" type="parTrans" cxnId="{2C659CED-BDEB-4ED3-876E-E5D61D524993}">
      <dgm:prSet/>
      <dgm:spPr/>
      <dgm:t>
        <a:bodyPr/>
        <a:lstStyle/>
        <a:p>
          <a:endParaRPr lang="en-US"/>
        </a:p>
      </dgm:t>
    </dgm:pt>
    <dgm:pt modelId="{3568B955-E6F7-4DD3-8693-52566EE19486}" type="sibTrans" cxnId="{2C659CED-BDEB-4ED3-876E-E5D61D524993}">
      <dgm:prSet/>
      <dgm:spPr/>
      <dgm:t>
        <a:bodyPr/>
        <a:lstStyle/>
        <a:p>
          <a:endParaRPr lang="en-US"/>
        </a:p>
      </dgm:t>
    </dgm:pt>
    <dgm:pt modelId="{E255BE6C-A804-4AA6-9169-37D12B75AED7}" type="pres">
      <dgm:prSet presAssocID="{3C727E55-2446-4937-B979-DF97AA7C89B1}" presName="Name0" presStyleCnt="0">
        <dgm:presLayoutVars>
          <dgm:dir/>
          <dgm:resizeHandles val="exact"/>
        </dgm:presLayoutVars>
      </dgm:prSet>
      <dgm:spPr/>
    </dgm:pt>
    <dgm:pt modelId="{DDE2C79E-241A-4A28-A34E-9F12821399F6}" type="pres">
      <dgm:prSet presAssocID="{65C8724D-B5AB-4EE5-A422-B5B42820878E}" presName="node" presStyleLbl="node1" presStyleIdx="0" presStyleCnt="4">
        <dgm:presLayoutVars>
          <dgm:bulletEnabled val="1"/>
        </dgm:presLayoutVars>
      </dgm:prSet>
      <dgm:spPr/>
      <dgm:t>
        <a:bodyPr/>
        <a:lstStyle/>
        <a:p>
          <a:endParaRPr lang="en-US"/>
        </a:p>
      </dgm:t>
    </dgm:pt>
    <dgm:pt modelId="{A85FF970-ABD4-4AA4-88C6-1A1109B9D061}" type="pres">
      <dgm:prSet presAssocID="{12CB5DD4-530B-4E0C-AF39-70714F7479C0}" presName="sibTrans" presStyleLbl="sibTrans2D1" presStyleIdx="0" presStyleCnt="3"/>
      <dgm:spPr/>
      <dgm:t>
        <a:bodyPr/>
        <a:lstStyle/>
        <a:p>
          <a:endParaRPr lang="en-US"/>
        </a:p>
      </dgm:t>
    </dgm:pt>
    <dgm:pt modelId="{1989979F-3D92-4D39-A8C5-E69768911F35}" type="pres">
      <dgm:prSet presAssocID="{12CB5DD4-530B-4E0C-AF39-70714F7479C0}" presName="connectorText" presStyleLbl="sibTrans2D1" presStyleIdx="0" presStyleCnt="3"/>
      <dgm:spPr/>
      <dgm:t>
        <a:bodyPr/>
        <a:lstStyle/>
        <a:p>
          <a:endParaRPr lang="en-US"/>
        </a:p>
      </dgm:t>
    </dgm:pt>
    <dgm:pt modelId="{05C8ADD2-ACDE-4C68-AADA-54D3F56E49F1}" type="pres">
      <dgm:prSet presAssocID="{10E848C9-669B-41BA-8205-17C42B4596CB}" presName="node" presStyleLbl="node1" presStyleIdx="1" presStyleCnt="4">
        <dgm:presLayoutVars>
          <dgm:bulletEnabled val="1"/>
        </dgm:presLayoutVars>
      </dgm:prSet>
      <dgm:spPr/>
      <dgm:t>
        <a:bodyPr/>
        <a:lstStyle/>
        <a:p>
          <a:endParaRPr lang="en-US"/>
        </a:p>
      </dgm:t>
    </dgm:pt>
    <dgm:pt modelId="{AA3CFD5F-AB0D-4E5C-8446-24E72BFDE6F8}" type="pres">
      <dgm:prSet presAssocID="{616FCA8A-88F6-4644-AF62-DE9F74DB0901}" presName="sibTrans" presStyleLbl="sibTrans2D1" presStyleIdx="1" presStyleCnt="3"/>
      <dgm:spPr/>
      <dgm:t>
        <a:bodyPr/>
        <a:lstStyle/>
        <a:p>
          <a:endParaRPr lang="en-US"/>
        </a:p>
      </dgm:t>
    </dgm:pt>
    <dgm:pt modelId="{9FA9EB5A-D763-45D1-861B-46B9F022138E}" type="pres">
      <dgm:prSet presAssocID="{616FCA8A-88F6-4644-AF62-DE9F74DB0901}" presName="connectorText" presStyleLbl="sibTrans2D1" presStyleIdx="1" presStyleCnt="3"/>
      <dgm:spPr/>
      <dgm:t>
        <a:bodyPr/>
        <a:lstStyle/>
        <a:p>
          <a:endParaRPr lang="en-US"/>
        </a:p>
      </dgm:t>
    </dgm:pt>
    <dgm:pt modelId="{84F88BBF-4BE9-4ED1-ABBC-06A287FFD0CA}" type="pres">
      <dgm:prSet presAssocID="{C6BF294E-DF61-436C-9E3C-8EAB3ED8DBE4}" presName="node" presStyleLbl="node1" presStyleIdx="2" presStyleCnt="4">
        <dgm:presLayoutVars>
          <dgm:bulletEnabled val="1"/>
        </dgm:presLayoutVars>
      </dgm:prSet>
      <dgm:spPr/>
      <dgm:t>
        <a:bodyPr/>
        <a:lstStyle/>
        <a:p>
          <a:endParaRPr lang="en-US"/>
        </a:p>
      </dgm:t>
    </dgm:pt>
    <dgm:pt modelId="{359DC102-32E5-43E1-AA53-064CDB91715F}" type="pres">
      <dgm:prSet presAssocID="{1AA83902-927A-4378-B512-106560383072}" presName="sibTrans" presStyleLbl="sibTrans2D1" presStyleIdx="2" presStyleCnt="3"/>
      <dgm:spPr/>
      <dgm:t>
        <a:bodyPr/>
        <a:lstStyle/>
        <a:p>
          <a:endParaRPr lang="en-US"/>
        </a:p>
      </dgm:t>
    </dgm:pt>
    <dgm:pt modelId="{1970AE97-8A7E-43AA-B514-BC128587A209}" type="pres">
      <dgm:prSet presAssocID="{1AA83902-927A-4378-B512-106560383072}" presName="connectorText" presStyleLbl="sibTrans2D1" presStyleIdx="2" presStyleCnt="3"/>
      <dgm:spPr/>
      <dgm:t>
        <a:bodyPr/>
        <a:lstStyle/>
        <a:p>
          <a:endParaRPr lang="en-US"/>
        </a:p>
      </dgm:t>
    </dgm:pt>
    <dgm:pt modelId="{43DD4FC9-09CE-417D-9D7A-BBE5E39785C0}" type="pres">
      <dgm:prSet presAssocID="{92A6651A-8659-4FD5-9A3E-D06A2546FB1B}" presName="node" presStyleLbl="node1" presStyleIdx="3" presStyleCnt="4">
        <dgm:presLayoutVars>
          <dgm:bulletEnabled val="1"/>
        </dgm:presLayoutVars>
      </dgm:prSet>
      <dgm:spPr/>
      <dgm:t>
        <a:bodyPr/>
        <a:lstStyle/>
        <a:p>
          <a:endParaRPr lang="en-US"/>
        </a:p>
      </dgm:t>
    </dgm:pt>
  </dgm:ptLst>
  <dgm:cxnLst>
    <dgm:cxn modelId="{7838DAE6-C512-45E8-A30B-C6102CE55BE7}" type="presOf" srcId="{10E848C9-669B-41BA-8205-17C42B4596CB}" destId="{05C8ADD2-ACDE-4C68-AADA-54D3F56E49F1}" srcOrd="0" destOrd="0" presId="urn:microsoft.com/office/officeart/2005/8/layout/process1"/>
    <dgm:cxn modelId="{0F759DE6-D0ED-4892-857D-0E5FF05BF22B}" type="presOf" srcId="{65C8724D-B5AB-4EE5-A422-B5B42820878E}" destId="{DDE2C79E-241A-4A28-A34E-9F12821399F6}" srcOrd="0" destOrd="0" presId="urn:microsoft.com/office/officeart/2005/8/layout/process1"/>
    <dgm:cxn modelId="{6291427F-0B61-430D-9B4A-D2D7D62114C9}" type="presOf" srcId="{616FCA8A-88F6-4644-AF62-DE9F74DB0901}" destId="{AA3CFD5F-AB0D-4E5C-8446-24E72BFDE6F8}" srcOrd="0" destOrd="0" presId="urn:microsoft.com/office/officeart/2005/8/layout/process1"/>
    <dgm:cxn modelId="{1DACD6EC-5CD8-4876-AA25-8A35AFE4CC52}" type="presOf" srcId="{1AA83902-927A-4378-B512-106560383072}" destId="{1970AE97-8A7E-43AA-B514-BC128587A209}" srcOrd="1" destOrd="0" presId="urn:microsoft.com/office/officeart/2005/8/layout/process1"/>
    <dgm:cxn modelId="{B6F4C647-1FF8-4842-A298-C80AC8C83B85}" type="presOf" srcId="{C6BF294E-DF61-436C-9E3C-8EAB3ED8DBE4}" destId="{84F88BBF-4BE9-4ED1-ABBC-06A287FFD0CA}" srcOrd="0" destOrd="0" presId="urn:microsoft.com/office/officeart/2005/8/layout/process1"/>
    <dgm:cxn modelId="{48CB9723-3906-4D80-8E16-110CAA80F65B}" type="presOf" srcId="{616FCA8A-88F6-4644-AF62-DE9F74DB0901}" destId="{9FA9EB5A-D763-45D1-861B-46B9F022138E}" srcOrd="1" destOrd="0" presId="urn:microsoft.com/office/officeart/2005/8/layout/process1"/>
    <dgm:cxn modelId="{2C659CED-BDEB-4ED3-876E-E5D61D524993}" srcId="{3C727E55-2446-4937-B979-DF97AA7C89B1}" destId="{92A6651A-8659-4FD5-9A3E-D06A2546FB1B}" srcOrd="3" destOrd="0" parTransId="{A5C3FBF8-5B9E-4CFE-8D17-37388A98D49D}" sibTransId="{3568B955-E6F7-4DD3-8693-52566EE19486}"/>
    <dgm:cxn modelId="{5E892C8D-5948-469C-B31C-F44E273542F6}" type="presOf" srcId="{12CB5DD4-530B-4E0C-AF39-70714F7479C0}" destId="{A85FF970-ABD4-4AA4-88C6-1A1109B9D061}" srcOrd="0" destOrd="0" presId="urn:microsoft.com/office/officeart/2005/8/layout/process1"/>
    <dgm:cxn modelId="{A816C1F4-D712-4095-BAC8-2CEBCD9A797B}" srcId="{3C727E55-2446-4937-B979-DF97AA7C89B1}" destId="{65C8724D-B5AB-4EE5-A422-B5B42820878E}" srcOrd="0" destOrd="0" parTransId="{A8023C22-0C1C-41AA-A990-83D2639A87A4}" sibTransId="{12CB5DD4-530B-4E0C-AF39-70714F7479C0}"/>
    <dgm:cxn modelId="{3D81D7DA-1198-4A58-B24C-DB594D6FC5BD}" srcId="{3C727E55-2446-4937-B979-DF97AA7C89B1}" destId="{C6BF294E-DF61-436C-9E3C-8EAB3ED8DBE4}" srcOrd="2" destOrd="0" parTransId="{C4F807FB-8872-40BE-AF3B-5F3CA0EEEEDD}" sibTransId="{1AA83902-927A-4378-B512-106560383072}"/>
    <dgm:cxn modelId="{27CC0059-F01F-440A-836D-E643A76CC98D}" type="presOf" srcId="{3C727E55-2446-4937-B979-DF97AA7C89B1}" destId="{E255BE6C-A804-4AA6-9169-37D12B75AED7}" srcOrd="0" destOrd="0" presId="urn:microsoft.com/office/officeart/2005/8/layout/process1"/>
    <dgm:cxn modelId="{EBDD1B8C-5FDC-4018-828C-D2C7FDE56D80}" type="presOf" srcId="{12CB5DD4-530B-4E0C-AF39-70714F7479C0}" destId="{1989979F-3D92-4D39-A8C5-E69768911F35}" srcOrd="1" destOrd="0" presId="urn:microsoft.com/office/officeart/2005/8/layout/process1"/>
    <dgm:cxn modelId="{C97A15FF-FF1C-4FAA-943E-11CECBEB940C}" srcId="{3C727E55-2446-4937-B979-DF97AA7C89B1}" destId="{10E848C9-669B-41BA-8205-17C42B4596CB}" srcOrd="1" destOrd="0" parTransId="{3A2CD166-DB0C-47E4-B772-4F5B7C390FDB}" sibTransId="{616FCA8A-88F6-4644-AF62-DE9F74DB0901}"/>
    <dgm:cxn modelId="{69C60233-D453-4B46-9F52-A903BBEE9517}" type="presOf" srcId="{92A6651A-8659-4FD5-9A3E-D06A2546FB1B}" destId="{43DD4FC9-09CE-417D-9D7A-BBE5E39785C0}" srcOrd="0" destOrd="0" presId="urn:microsoft.com/office/officeart/2005/8/layout/process1"/>
    <dgm:cxn modelId="{C0A4719F-53DB-4797-96B3-E23F69543E2B}" type="presOf" srcId="{1AA83902-927A-4378-B512-106560383072}" destId="{359DC102-32E5-43E1-AA53-064CDB91715F}" srcOrd="0" destOrd="0" presId="urn:microsoft.com/office/officeart/2005/8/layout/process1"/>
    <dgm:cxn modelId="{6C770BDB-5BCD-4F5A-9454-ACB1353A9064}" type="presParOf" srcId="{E255BE6C-A804-4AA6-9169-37D12B75AED7}" destId="{DDE2C79E-241A-4A28-A34E-9F12821399F6}" srcOrd="0" destOrd="0" presId="urn:microsoft.com/office/officeart/2005/8/layout/process1"/>
    <dgm:cxn modelId="{4039F0EE-7EA9-41BE-BF6F-74AFBAAE4FD3}" type="presParOf" srcId="{E255BE6C-A804-4AA6-9169-37D12B75AED7}" destId="{A85FF970-ABD4-4AA4-88C6-1A1109B9D061}" srcOrd="1" destOrd="0" presId="urn:microsoft.com/office/officeart/2005/8/layout/process1"/>
    <dgm:cxn modelId="{38EA72B7-D2E6-4FFA-96DF-30FC9FBF5A31}" type="presParOf" srcId="{A85FF970-ABD4-4AA4-88C6-1A1109B9D061}" destId="{1989979F-3D92-4D39-A8C5-E69768911F35}" srcOrd="0" destOrd="0" presId="urn:microsoft.com/office/officeart/2005/8/layout/process1"/>
    <dgm:cxn modelId="{3439C157-14D3-4B04-95E4-2AF777C90A4A}" type="presParOf" srcId="{E255BE6C-A804-4AA6-9169-37D12B75AED7}" destId="{05C8ADD2-ACDE-4C68-AADA-54D3F56E49F1}" srcOrd="2" destOrd="0" presId="urn:microsoft.com/office/officeart/2005/8/layout/process1"/>
    <dgm:cxn modelId="{09CC35FB-9511-4B60-A3B8-849BCB265C84}" type="presParOf" srcId="{E255BE6C-A804-4AA6-9169-37D12B75AED7}" destId="{AA3CFD5F-AB0D-4E5C-8446-24E72BFDE6F8}" srcOrd="3" destOrd="0" presId="urn:microsoft.com/office/officeart/2005/8/layout/process1"/>
    <dgm:cxn modelId="{9EC8F207-C7A3-49F9-8EA1-37B8F0624424}" type="presParOf" srcId="{AA3CFD5F-AB0D-4E5C-8446-24E72BFDE6F8}" destId="{9FA9EB5A-D763-45D1-861B-46B9F022138E}" srcOrd="0" destOrd="0" presId="urn:microsoft.com/office/officeart/2005/8/layout/process1"/>
    <dgm:cxn modelId="{FF8E10B1-DBB9-4441-8156-DB4C47BAD0BB}" type="presParOf" srcId="{E255BE6C-A804-4AA6-9169-37D12B75AED7}" destId="{84F88BBF-4BE9-4ED1-ABBC-06A287FFD0CA}" srcOrd="4" destOrd="0" presId="urn:microsoft.com/office/officeart/2005/8/layout/process1"/>
    <dgm:cxn modelId="{1E081919-725F-43F4-A258-DFA77A7E43E2}" type="presParOf" srcId="{E255BE6C-A804-4AA6-9169-37D12B75AED7}" destId="{359DC102-32E5-43E1-AA53-064CDB91715F}" srcOrd="5" destOrd="0" presId="urn:microsoft.com/office/officeart/2005/8/layout/process1"/>
    <dgm:cxn modelId="{53F53BE4-75F4-46A2-989D-E1B09C75738F}" type="presParOf" srcId="{359DC102-32E5-43E1-AA53-064CDB91715F}" destId="{1970AE97-8A7E-43AA-B514-BC128587A209}" srcOrd="0" destOrd="0" presId="urn:microsoft.com/office/officeart/2005/8/layout/process1"/>
    <dgm:cxn modelId="{4039441A-A82B-4723-A9E2-10DDCF610CBC}" type="presParOf" srcId="{E255BE6C-A804-4AA6-9169-37D12B75AED7}" destId="{43DD4FC9-09CE-417D-9D7A-BBE5E39785C0}"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36C41B-49ED-45A6-90F8-37F0D879570C}" type="datetimeFigureOut">
              <a:rPr lang="en-US" smtClean="0"/>
              <a:t>7/17/2017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FD5CED-9A74-4293-A665-D9128846B238}" type="slidenum">
              <a:rPr lang="en-US" smtClean="0"/>
              <a:t>‹#›</a:t>
            </a:fld>
            <a:endParaRPr lang="en-US"/>
          </a:p>
        </p:txBody>
      </p:sp>
    </p:spTree>
    <p:extLst>
      <p:ext uri="{BB962C8B-B14F-4D97-AF65-F5344CB8AC3E}">
        <p14:creationId xmlns:p14="http://schemas.microsoft.com/office/powerpoint/2010/main" val="2822518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text in red can change to reflect state-specific information.</a:t>
            </a:r>
          </a:p>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1</a:t>
            </a:fld>
            <a:endParaRPr lang="en-US"/>
          </a:p>
        </p:txBody>
      </p:sp>
    </p:spTree>
    <p:extLst>
      <p:ext uri="{BB962C8B-B14F-4D97-AF65-F5344CB8AC3E}">
        <p14:creationId xmlns:p14="http://schemas.microsoft.com/office/powerpoint/2010/main" val="3124191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text in red can change to reflect state-specific information.</a:t>
            </a:r>
          </a:p>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21</a:t>
            </a:fld>
            <a:endParaRPr lang="en-US"/>
          </a:p>
        </p:txBody>
      </p:sp>
    </p:spTree>
    <p:extLst>
      <p:ext uri="{BB962C8B-B14F-4D97-AF65-F5344CB8AC3E}">
        <p14:creationId xmlns:p14="http://schemas.microsoft.com/office/powerpoint/2010/main" val="2869588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text in red can change to reflect state-specific information.</a:t>
            </a:r>
          </a:p>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22</a:t>
            </a:fld>
            <a:endParaRPr lang="en-US"/>
          </a:p>
        </p:txBody>
      </p:sp>
    </p:spTree>
    <p:extLst>
      <p:ext uri="{BB962C8B-B14F-4D97-AF65-F5344CB8AC3E}">
        <p14:creationId xmlns:p14="http://schemas.microsoft.com/office/powerpoint/2010/main" val="2262179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text in red can change to reflect state-specific information.</a:t>
            </a:r>
          </a:p>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23</a:t>
            </a:fld>
            <a:endParaRPr lang="en-US"/>
          </a:p>
        </p:txBody>
      </p:sp>
    </p:spTree>
    <p:extLst>
      <p:ext uri="{BB962C8B-B14F-4D97-AF65-F5344CB8AC3E}">
        <p14:creationId xmlns:p14="http://schemas.microsoft.com/office/powerpoint/2010/main" val="2908618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text in red can change to reflect state-specific information.</a:t>
            </a:r>
          </a:p>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24</a:t>
            </a:fld>
            <a:endParaRPr lang="en-US"/>
          </a:p>
        </p:txBody>
      </p:sp>
    </p:spTree>
    <p:extLst>
      <p:ext uri="{BB962C8B-B14F-4D97-AF65-F5344CB8AC3E}">
        <p14:creationId xmlns:p14="http://schemas.microsoft.com/office/powerpoint/2010/main" val="3420950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25</a:t>
            </a:fld>
            <a:endParaRPr lang="en-US"/>
          </a:p>
        </p:txBody>
      </p:sp>
    </p:spTree>
    <p:extLst>
      <p:ext uri="{BB962C8B-B14F-4D97-AF65-F5344CB8AC3E}">
        <p14:creationId xmlns:p14="http://schemas.microsoft.com/office/powerpoint/2010/main" val="2419393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text in red can change to reflect state-specific information.</a:t>
            </a:r>
          </a:p>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27</a:t>
            </a:fld>
            <a:endParaRPr lang="en-US"/>
          </a:p>
        </p:txBody>
      </p:sp>
    </p:spTree>
    <p:extLst>
      <p:ext uri="{BB962C8B-B14F-4D97-AF65-F5344CB8AC3E}">
        <p14:creationId xmlns:p14="http://schemas.microsoft.com/office/powerpoint/2010/main" val="617701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7</a:t>
            </a:fld>
            <a:endParaRPr lang="en-US"/>
          </a:p>
        </p:txBody>
      </p:sp>
    </p:spTree>
    <p:extLst>
      <p:ext uri="{BB962C8B-B14F-4D97-AF65-F5344CB8AC3E}">
        <p14:creationId xmlns:p14="http://schemas.microsoft.com/office/powerpoint/2010/main" val="2909730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text in red can change to reflect state-specific information.</a:t>
            </a:r>
          </a:p>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10</a:t>
            </a:fld>
            <a:endParaRPr lang="en-US"/>
          </a:p>
        </p:txBody>
      </p:sp>
    </p:spTree>
    <p:extLst>
      <p:ext uri="{BB962C8B-B14F-4D97-AF65-F5344CB8AC3E}">
        <p14:creationId xmlns:p14="http://schemas.microsoft.com/office/powerpoint/2010/main" val="807887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chart displays an optimal timeline for developing this claiming infrastructure. The first three actions can run concurrently.  Theoretically, it is possible to develop and submit the claiming infrastructure in less than six months.  However, many factors, notably obtaining agreements and approvals internally within a state, can extend this timeline.</a:t>
            </a:r>
          </a:p>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11</a:t>
            </a:fld>
            <a:endParaRPr lang="en-US"/>
          </a:p>
        </p:txBody>
      </p:sp>
    </p:spTree>
    <p:extLst>
      <p:ext uri="{BB962C8B-B14F-4D97-AF65-F5344CB8AC3E}">
        <p14:creationId xmlns:p14="http://schemas.microsoft.com/office/powerpoint/2010/main" val="925515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text in red can change to reflect state-specific information.</a:t>
            </a:r>
          </a:p>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12</a:t>
            </a:fld>
            <a:endParaRPr lang="en-US"/>
          </a:p>
        </p:txBody>
      </p:sp>
    </p:spTree>
    <p:extLst>
      <p:ext uri="{BB962C8B-B14F-4D97-AF65-F5344CB8AC3E}">
        <p14:creationId xmlns:p14="http://schemas.microsoft.com/office/powerpoint/2010/main" val="4106877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text in red can change to reflect state-specific information.</a:t>
            </a:r>
          </a:p>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15</a:t>
            </a:fld>
            <a:endParaRPr lang="en-US"/>
          </a:p>
        </p:txBody>
      </p:sp>
    </p:spTree>
    <p:extLst>
      <p:ext uri="{BB962C8B-B14F-4D97-AF65-F5344CB8AC3E}">
        <p14:creationId xmlns:p14="http://schemas.microsoft.com/office/powerpoint/2010/main" val="2107066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text in red can change to reflect state-specific information.</a:t>
            </a:r>
          </a:p>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16</a:t>
            </a:fld>
            <a:endParaRPr lang="en-US"/>
          </a:p>
        </p:txBody>
      </p:sp>
    </p:spTree>
    <p:extLst>
      <p:ext uri="{BB962C8B-B14F-4D97-AF65-F5344CB8AC3E}">
        <p14:creationId xmlns:p14="http://schemas.microsoft.com/office/powerpoint/2010/main" val="2750887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text in red can change to reflect state-specific information.</a:t>
            </a:r>
          </a:p>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17</a:t>
            </a:fld>
            <a:endParaRPr lang="en-US"/>
          </a:p>
        </p:txBody>
      </p:sp>
    </p:spTree>
    <p:extLst>
      <p:ext uri="{BB962C8B-B14F-4D97-AF65-F5344CB8AC3E}">
        <p14:creationId xmlns:p14="http://schemas.microsoft.com/office/powerpoint/2010/main" val="3880971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text in red can change to reflect state-specific information.</a:t>
            </a:r>
          </a:p>
          <a:p>
            <a:endParaRPr lang="en-US" dirty="0"/>
          </a:p>
        </p:txBody>
      </p:sp>
      <p:sp>
        <p:nvSpPr>
          <p:cNvPr id="4" name="Slide Number Placeholder 3"/>
          <p:cNvSpPr>
            <a:spLocks noGrp="1"/>
          </p:cNvSpPr>
          <p:nvPr>
            <p:ph type="sldNum" sz="quarter" idx="10"/>
          </p:nvPr>
        </p:nvSpPr>
        <p:spPr/>
        <p:txBody>
          <a:bodyPr/>
          <a:lstStyle/>
          <a:p>
            <a:fld id="{DDFD5CED-9A74-4293-A665-D9128846B238}" type="slidenum">
              <a:rPr lang="en-US" smtClean="0"/>
              <a:t>19</a:t>
            </a:fld>
            <a:endParaRPr lang="en-US"/>
          </a:p>
        </p:txBody>
      </p:sp>
    </p:spTree>
    <p:extLst>
      <p:ext uri="{BB962C8B-B14F-4D97-AF65-F5344CB8AC3E}">
        <p14:creationId xmlns:p14="http://schemas.microsoft.com/office/powerpoint/2010/main" val="3544870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42B0200-537E-4FCF-A4A6-5DDEECF4E5DB}" type="datetimeFigureOut">
              <a:rPr lang="en-US"/>
              <a:pPr>
                <a:defRPr/>
              </a:pPr>
              <a:t>7/17/2017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F5D1969-F182-4444-BD2E-77D737BDE63B}" type="slidenum">
              <a:rPr lang="en-US" altLang="en-US"/>
              <a:pPr/>
              <a:t>‹#›</a:t>
            </a:fld>
            <a:endParaRPr lang="en-US" altLang="en-US"/>
          </a:p>
        </p:txBody>
      </p:sp>
    </p:spTree>
    <p:extLst>
      <p:ext uri="{BB962C8B-B14F-4D97-AF65-F5344CB8AC3E}">
        <p14:creationId xmlns:p14="http://schemas.microsoft.com/office/powerpoint/2010/main" val="4113784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C30FB9C-4BB1-411B-B9D6-5FA8DFD1FDF8}" type="datetimeFigureOut">
              <a:rPr lang="en-US"/>
              <a:pPr>
                <a:defRPr/>
              </a:pPr>
              <a:t>7/17/2017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7E709B2-934D-477C-8AA9-88CE8C2D592C}" type="slidenum">
              <a:rPr lang="en-US" altLang="en-US"/>
              <a:pPr/>
              <a:t>‹#›</a:t>
            </a:fld>
            <a:endParaRPr lang="en-US" altLang="en-US"/>
          </a:p>
        </p:txBody>
      </p:sp>
    </p:spTree>
    <p:extLst>
      <p:ext uri="{BB962C8B-B14F-4D97-AF65-F5344CB8AC3E}">
        <p14:creationId xmlns:p14="http://schemas.microsoft.com/office/powerpoint/2010/main" val="310945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E5A0547-099B-4DE9-B39C-A6CBEEF19B1D}" type="datetimeFigureOut">
              <a:rPr lang="en-US"/>
              <a:pPr>
                <a:defRPr/>
              </a:pPr>
              <a:t>7/17/2017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F0CB1E3-92CD-452E-8CAA-EF191922B67B}" type="slidenum">
              <a:rPr lang="en-US" altLang="en-US"/>
              <a:pPr/>
              <a:t>‹#›</a:t>
            </a:fld>
            <a:endParaRPr lang="en-US" altLang="en-US"/>
          </a:p>
        </p:txBody>
      </p:sp>
    </p:spTree>
    <p:extLst>
      <p:ext uri="{BB962C8B-B14F-4D97-AF65-F5344CB8AC3E}">
        <p14:creationId xmlns:p14="http://schemas.microsoft.com/office/powerpoint/2010/main" val="2693004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5" name="TextBox 4"/>
          <p:cNvSpPr txBox="1"/>
          <p:nvPr userDrawn="1"/>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3769CAB7-5D5B-4B2B-854E-636EAB339500}" type="slidenum">
              <a:rPr lang="en-US" altLang="en-US" sz="1200" b="1">
                <a:solidFill>
                  <a:schemeClr val="bg1"/>
                </a:solidFill>
              </a:rPr>
              <a:pPr algn="r" eaLnBrk="1" hangingPunct="1"/>
              <a:t>‹#›</a:t>
            </a:fld>
            <a:endParaRPr lang="en-US" altLang="en-US" sz="1200" b="1">
              <a:solidFill>
                <a:schemeClr val="bg1"/>
              </a:solidFill>
            </a:endParaRPr>
          </a:p>
        </p:txBody>
      </p:sp>
      <p:sp>
        <p:nvSpPr>
          <p:cNvPr id="2" name="Title 1"/>
          <p:cNvSpPr>
            <a:spLocks noGrp="1"/>
          </p:cNvSpPr>
          <p:nvPr>
            <p:ph type="title"/>
          </p:nvPr>
        </p:nvSpPr>
        <p:spPr>
          <a:xfrm>
            <a:off x="1615440" y="77648"/>
            <a:ext cx="9235440" cy="1326059"/>
          </a:xfrm>
          <a:prstGeom prst="rect">
            <a:avLst/>
          </a:prstGeom>
        </p:spPr>
        <p:txBody>
          <a:bodyPr/>
          <a:lstStyle>
            <a:lvl1pPr algn="ctr">
              <a:defRPr/>
            </a:lvl1pPr>
          </a:lstStyle>
          <a:p>
            <a:r>
              <a:rPr lang="en-US" dirty="0"/>
              <a:t>Click to edit Master title style</a:t>
            </a:r>
          </a:p>
        </p:txBody>
      </p:sp>
      <p:sp>
        <p:nvSpPr>
          <p:cNvPr id="4" name="Content Placeholder 3"/>
          <p:cNvSpPr>
            <a:spLocks noGrp="1"/>
          </p:cNvSpPr>
          <p:nvPr>
            <p:ph sz="quarter" idx="10"/>
          </p:nvPr>
        </p:nvSpPr>
        <p:spPr>
          <a:xfrm>
            <a:off x="837905" y="1821656"/>
            <a:ext cx="10516195" cy="4179094"/>
          </a:xfrm>
          <a:prstGeom prst="rect">
            <a:avLst/>
          </a:prstGeom>
        </p:spPr>
        <p:txBody>
          <a:bodyPr/>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06556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8F44224-F3BF-4FE1-8130-D82CEB10528B}" type="datetimeFigureOut">
              <a:rPr lang="en-US"/>
              <a:pPr>
                <a:defRPr/>
              </a:pPr>
              <a:t>7/17/2017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57ED39F-880C-4B5E-B84A-B71BB6D523BE}" type="slidenum">
              <a:rPr lang="en-US" altLang="en-US"/>
              <a:pPr/>
              <a:t>‹#›</a:t>
            </a:fld>
            <a:endParaRPr lang="en-US" altLang="en-US"/>
          </a:p>
        </p:txBody>
      </p:sp>
    </p:spTree>
    <p:extLst>
      <p:ext uri="{BB962C8B-B14F-4D97-AF65-F5344CB8AC3E}">
        <p14:creationId xmlns:p14="http://schemas.microsoft.com/office/powerpoint/2010/main" val="1587703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ACAE86AD-921E-4E1F-8B7C-7520328B65CE}" type="datetimeFigureOut">
              <a:rPr lang="en-US"/>
              <a:pPr>
                <a:defRPr/>
              </a:pPr>
              <a:t>7/17/2017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3BC3015-E5F6-4151-8855-D230F7F345B6}" type="slidenum">
              <a:rPr lang="en-US" altLang="en-US"/>
              <a:pPr/>
              <a:t>‹#›</a:t>
            </a:fld>
            <a:endParaRPr lang="en-US" altLang="en-US"/>
          </a:p>
        </p:txBody>
      </p:sp>
    </p:spTree>
    <p:extLst>
      <p:ext uri="{BB962C8B-B14F-4D97-AF65-F5344CB8AC3E}">
        <p14:creationId xmlns:p14="http://schemas.microsoft.com/office/powerpoint/2010/main" val="904836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E8264DE-9606-4E29-B166-F550131566F7}" type="datetimeFigureOut">
              <a:rPr lang="en-US"/>
              <a:pPr>
                <a:defRPr/>
              </a:pPr>
              <a:t>7/17/2017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A277D68D-E12B-42B2-9428-9AA30FC18BDB}" type="slidenum">
              <a:rPr lang="en-US" altLang="en-US"/>
              <a:pPr/>
              <a:t>‹#›</a:t>
            </a:fld>
            <a:endParaRPr lang="en-US" altLang="en-US"/>
          </a:p>
        </p:txBody>
      </p:sp>
    </p:spTree>
    <p:extLst>
      <p:ext uri="{BB962C8B-B14F-4D97-AF65-F5344CB8AC3E}">
        <p14:creationId xmlns:p14="http://schemas.microsoft.com/office/powerpoint/2010/main" val="2145725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1DE7019-1CAA-4E30-BABD-DAEF1962265E}" type="datetimeFigureOut">
              <a:rPr lang="en-US"/>
              <a:pPr>
                <a:defRPr/>
              </a:pPr>
              <a:t>7/17/2017</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A94EAA35-9937-412B-AE63-B7849F1DBD13}" type="slidenum">
              <a:rPr lang="en-US" altLang="en-US"/>
              <a:pPr/>
              <a:t>‹#›</a:t>
            </a:fld>
            <a:endParaRPr lang="en-US" altLang="en-US"/>
          </a:p>
        </p:txBody>
      </p:sp>
    </p:spTree>
    <p:extLst>
      <p:ext uri="{BB962C8B-B14F-4D97-AF65-F5344CB8AC3E}">
        <p14:creationId xmlns:p14="http://schemas.microsoft.com/office/powerpoint/2010/main" val="3171914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D77BFE9-2C8C-4D55-9C90-3C627D0F7893}" type="datetimeFigureOut">
              <a:rPr lang="en-US"/>
              <a:pPr>
                <a:defRPr/>
              </a:pPr>
              <a:t>7/17/2017</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33F99465-2863-4979-BD0B-11C5666FB797}" type="slidenum">
              <a:rPr lang="en-US" altLang="en-US"/>
              <a:pPr/>
              <a:t>‹#›</a:t>
            </a:fld>
            <a:endParaRPr lang="en-US" altLang="en-US"/>
          </a:p>
        </p:txBody>
      </p:sp>
    </p:spTree>
    <p:extLst>
      <p:ext uri="{BB962C8B-B14F-4D97-AF65-F5344CB8AC3E}">
        <p14:creationId xmlns:p14="http://schemas.microsoft.com/office/powerpoint/2010/main" val="569684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0588AAD-D8C6-4D3D-A0E2-E9BE70841168}" type="datetimeFigureOut">
              <a:rPr lang="en-US"/>
              <a:pPr>
                <a:defRPr/>
              </a:pPr>
              <a:t>7/17/2017</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A4E33537-DC30-489D-992F-5F17E75DAAB9}" type="slidenum">
              <a:rPr lang="en-US" altLang="en-US"/>
              <a:pPr/>
              <a:t>‹#›</a:t>
            </a:fld>
            <a:endParaRPr lang="en-US" altLang="en-US"/>
          </a:p>
        </p:txBody>
      </p:sp>
    </p:spTree>
    <p:extLst>
      <p:ext uri="{BB962C8B-B14F-4D97-AF65-F5344CB8AC3E}">
        <p14:creationId xmlns:p14="http://schemas.microsoft.com/office/powerpoint/2010/main" val="2084333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22F3072F-CE5B-4993-B670-FD03FBC04E7A}" type="datetimeFigureOut">
              <a:rPr lang="en-US"/>
              <a:pPr>
                <a:defRPr/>
              </a:pPr>
              <a:t>7/17/2017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6E6B3D1-A3F8-478E-BF86-3F9A0EBDE9AD}" type="slidenum">
              <a:rPr lang="en-US" altLang="en-US"/>
              <a:pPr/>
              <a:t>‹#›</a:t>
            </a:fld>
            <a:endParaRPr lang="en-US" altLang="en-US"/>
          </a:p>
        </p:txBody>
      </p:sp>
    </p:spTree>
    <p:extLst>
      <p:ext uri="{BB962C8B-B14F-4D97-AF65-F5344CB8AC3E}">
        <p14:creationId xmlns:p14="http://schemas.microsoft.com/office/powerpoint/2010/main" val="3246179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0209047E-46E2-4277-A7C0-CF248101167A}" type="datetimeFigureOut">
              <a:rPr lang="en-US"/>
              <a:pPr>
                <a:defRPr/>
              </a:pPr>
              <a:t>7/17/2017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09160C4-8815-4E46-AF9A-0A9B080E6819}" type="slidenum">
              <a:rPr lang="en-US" altLang="en-US"/>
              <a:pPr/>
              <a:t>‹#›</a:t>
            </a:fld>
            <a:endParaRPr lang="en-US" altLang="en-US"/>
          </a:p>
        </p:txBody>
      </p:sp>
    </p:spTree>
    <p:extLst>
      <p:ext uri="{BB962C8B-B14F-4D97-AF65-F5344CB8AC3E}">
        <p14:creationId xmlns:p14="http://schemas.microsoft.com/office/powerpoint/2010/main" val="4083842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3FD897B5-5BE1-4148-9E6E-CC4C707587BD}" type="datetimeFigureOut">
              <a:rPr lang="en-US"/>
              <a:pPr>
                <a:defRPr/>
              </a:pPr>
              <a:t>7/17/2017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1FFBB86-8EB3-41A1-A55E-76AF9E45277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nwd.acl.gov/resources.html" TargetMode="External"/><Relationship Id="rId2" Type="http://schemas.openxmlformats.org/officeDocument/2006/relationships/hyperlink" Target="https://www.medicaid.gov/medicaid/financing-and-reimbursement/admin-claiming/no-wrong-door/index.html"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pPr eaLnBrk="1" hangingPunct="1"/>
            <a:r>
              <a:rPr lang="en-US" altLang="en-US" dirty="0" smtClean="0"/>
              <a:t>Medicaid Administrative Claiming for </a:t>
            </a:r>
            <a:r>
              <a:rPr lang="en-US" altLang="en-US" dirty="0" smtClean="0">
                <a:solidFill>
                  <a:srgbClr val="FF0000"/>
                </a:solidFill>
              </a:rPr>
              <a:t>NWD/ADRC</a:t>
            </a:r>
          </a:p>
        </p:txBody>
      </p:sp>
      <p:sp>
        <p:nvSpPr>
          <p:cNvPr id="3075" name="Subtitle 2"/>
          <p:cNvSpPr>
            <a:spLocks noGrp="1"/>
          </p:cNvSpPr>
          <p:nvPr>
            <p:ph type="subTitle" idx="1"/>
          </p:nvPr>
        </p:nvSpPr>
        <p:spPr>
          <a:xfrm>
            <a:off x="1524000" y="3921125"/>
            <a:ext cx="9144000" cy="1655763"/>
          </a:xfrm>
        </p:spPr>
        <p:txBody>
          <a:bodyPr/>
          <a:lstStyle/>
          <a:p>
            <a:pPr eaLnBrk="1" hangingPunct="1"/>
            <a:r>
              <a:rPr lang="en-US" altLang="en-US" smtClean="0"/>
              <a:t>Presentation for Stakeholders</a:t>
            </a:r>
          </a:p>
        </p:txBody>
      </p:sp>
      <p:sp>
        <p:nvSpPr>
          <p:cNvPr id="4" name="Text Box 217"/>
          <p:cNvSpPr txBox="1">
            <a:spLocks noChangeArrowheads="1"/>
          </p:cNvSpPr>
          <p:nvPr/>
        </p:nvSpPr>
        <p:spPr bwMode="auto">
          <a:xfrm>
            <a:off x="2391508" y="4584560"/>
            <a:ext cx="7750628" cy="2037304"/>
          </a:xfrm>
          <a:prstGeom prst="rect">
            <a:avLst/>
          </a:prstGeom>
          <a:noFill/>
          <a:ln w="9525">
            <a:solidFill>
              <a:srgbClr val="000000"/>
            </a:solidFill>
            <a:miter lim="800000"/>
            <a:headEnd/>
            <a:tailEnd/>
          </a:ln>
        </p:spPr>
        <p:txBody>
          <a:bodyPr rot="0" vert="horz" wrap="square" lIns="91440" tIns="45720" rIns="91440" bIns="45720" anchor="t" anchorCtr="0">
            <a:no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algn="ctr">
              <a:spcBef>
                <a:spcPts val="0"/>
              </a:spcBef>
              <a:spcAft>
                <a:spcPts val="0"/>
              </a:spcAft>
            </a:pPr>
            <a:r>
              <a:rPr lang="en-US" sz="1400" b="1" dirty="0">
                <a:effectLst/>
                <a:latin typeface="Book Antiqua" panose="02040602050305030304" pitchFamily="18" charset="0"/>
                <a:ea typeface="Calibri" panose="020F0502020204030204" pitchFamily="34" charset="0"/>
              </a:rPr>
              <a:t>About this Tool</a:t>
            </a:r>
            <a:endParaRPr lang="en-US" sz="1200" dirty="0">
              <a:effectLst/>
              <a:latin typeface="Times New Roman" panose="02020603050405020304" pitchFamily="18" charset="0"/>
              <a:ea typeface="Calibri" panose="020F0502020204030204" pitchFamily="34" charset="0"/>
            </a:endParaRPr>
          </a:p>
          <a:p>
            <a:pPr marL="0" marR="0">
              <a:spcBef>
                <a:spcPts val="0"/>
              </a:spcBef>
              <a:spcAft>
                <a:spcPts val="0"/>
              </a:spcAft>
            </a:pPr>
            <a:r>
              <a:rPr lang="en-US" sz="1400" dirty="0">
                <a:latin typeface="Book Antiqua" panose="02040602050305030304" pitchFamily="18" charset="0"/>
                <a:ea typeface="Calibri" panose="020F0502020204030204" pitchFamily="34" charset="0"/>
              </a:rPr>
              <a:t>This PowerPoint presentation targets stakeholders and participants of the NWD system, such as lead directors and fiscal officers from the local operating agencies. The NWD lead agency can present this tool as an introduction for local agencies and partners that may participate in Medicaid Administrative claiming. States should adapt these presentations to reflect their own circumstances and desired content</a:t>
            </a:r>
            <a:r>
              <a:rPr lang="en-US" sz="1400" dirty="0" smtClean="0">
                <a:latin typeface="Book Antiqua" panose="02040602050305030304" pitchFamily="18" charset="0"/>
                <a:ea typeface="Calibri" panose="020F0502020204030204" pitchFamily="34" charset="0"/>
              </a:rPr>
              <a:t>. </a:t>
            </a:r>
            <a:r>
              <a:rPr lang="en-US" sz="1400" dirty="0" smtClean="0">
                <a:solidFill>
                  <a:srgbClr val="FF0000"/>
                </a:solidFill>
                <a:latin typeface="Book Antiqua" panose="02040602050305030304" pitchFamily="18" charset="0"/>
                <a:ea typeface="Calibri" panose="020F0502020204030204" pitchFamily="34" charset="0"/>
              </a:rPr>
              <a:t>Red </a:t>
            </a:r>
            <a:r>
              <a:rPr lang="en-US" sz="1400" dirty="0">
                <a:solidFill>
                  <a:srgbClr val="FF0000"/>
                </a:solidFill>
                <a:latin typeface="Book Antiqua" panose="02040602050305030304" pitchFamily="18" charset="0"/>
                <a:ea typeface="Calibri" panose="020F0502020204030204" pitchFamily="34" charset="0"/>
              </a:rPr>
              <a:t>text </a:t>
            </a:r>
            <a:r>
              <a:rPr lang="en-US" sz="1400" dirty="0">
                <a:latin typeface="Book Antiqua" panose="02040602050305030304" pitchFamily="18" charset="0"/>
                <a:ea typeface="Calibri" panose="020F0502020204030204" pitchFamily="34" charset="0"/>
              </a:rPr>
              <a:t>needs to change to reflect state-specific information. </a:t>
            </a:r>
            <a:endParaRPr lang="en-US" sz="1200" dirty="0">
              <a:effectLst/>
              <a:latin typeface="Times New Roman" panose="02020603050405020304" pitchFamily="18" charset="0"/>
              <a:ea typeface="Calibri" panose="020F0502020204030204" pitchFamily="34" charset="0"/>
            </a:endParaRPr>
          </a:p>
          <a:p>
            <a:pPr marL="0" marR="0">
              <a:spcBef>
                <a:spcPts val="0"/>
              </a:spcBef>
              <a:spcAft>
                <a:spcPts val="0"/>
              </a:spcAft>
            </a:pPr>
            <a:r>
              <a:rPr lang="en-US" sz="1400" dirty="0">
                <a:effectLst/>
                <a:latin typeface="Book Antiqua" panose="02040602050305030304" pitchFamily="18" charset="0"/>
                <a:ea typeface="Calibri" panose="020F0502020204030204" pitchFamily="34" charset="0"/>
              </a:rPr>
              <a:t> </a:t>
            </a:r>
            <a:endParaRPr lang="en-US" sz="1200" dirty="0">
              <a:effectLst/>
              <a:latin typeface="Times New Roman" panose="02020603050405020304" pitchFamily="18" charset="0"/>
              <a:ea typeface="Calibri" panose="020F0502020204030204" pitchFamily="34" charset="0"/>
            </a:endParaRPr>
          </a:p>
          <a:p>
            <a:pPr marL="0" marR="0">
              <a:spcBef>
                <a:spcPts val="0"/>
              </a:spcBef>
              <a:spcAft>
                <a:spcPts val="0"/>
              </a:spcAft>
            </a:pPr>
            <a:r>
              <a:rPr lang="en-US" sz="1400" dirty="0">
                <a:effectLst/>
                <a:latin typeface="Book Antiqua" panose="02040602050305030304" pitchFamily="18" charset="0"/>
                <a:ea typeface="Calibri" panose="020F0502020204030204" pitchFamily="34" charset="0"/>
              </a:rPr>
              <a:t>Refer to the Medicaid Claiming Workbook for further guidance</a:t>
            </a:r>
            <a:endParaRPr lang="en-US" sz="1200" dirty="0">
              <a:effectLst/>
              <a:latin typeface="Times New Roman" panose="02020603050405020304" pitchFamily="18" charset="0"/>
              <a:ea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312738"/>
            <a:ext cx="12192000" cy="906462"/>
          </a:xfrm>
        </p:spPr>
        <p:txBody>
          <a:bodyPr/>
          <a:lstStyle/>
          <a:p>
            <a:pPr algn="ctr" eaLnBrk="1" hangingPunct="1"/>
            <a:r>
              <a:rPr lang="en-US" altLang="en-US" sz="3500" dirty="0" smtClean="0"/>
              <a:t>Administrative Claiming and Reimbursement Process- </a:t>
            </a:r>
            <a:br>
              <a:rPr lang="en-US" altLang="en-US" sz="3500" dirty="0" smtClean="0"/>
            </a:br>
            <a:r>
              <a:rPr lang="en-US" altLang="en-US" sz="3500" dirty="0" smtClean="0"/>
              <a:t>Once Implemented </a:t>
            </a:r>
          </a:p>
        </p:txBody>
      </p:sp>
      <p:sp>
        <p:nvSpPr>
          <p:cNvPr id="5" name="TextBox 4"/>
          <p:cNvSpPr txBox="1"/>
          <p:nvPr/>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9F710167-E721-4EBD-925B-AFACFF1AE0B7}" type="slidenum">
              <a:rPr lang="en-US" altLang="en-US" sz="1200" b="1">
                <a:solidFill>
                  <a:schemeClr val="bg1"/>
                </a:solidFill>
              </a:rPr>
              <a:pPr algn="r" eaLnBrk="1" hangingPunct="1"/>
              <a:t>10</a:t>
            </a:fld>
            <a:endParaRPr lang="en-US" altLang="en-US" sz="1200" b="1">
              <a:solidFill>
                <a:schemeClr val="bg1"/>
              </a:solidFill>
            </a:endParaRPr>
          </a:p>
        </p:txBody>
      </p:sp>
      <p:graphicFrame>
        <p:nvGraphicFramePr>
          <p:cNvPr id="6" name="Diagram 5"/>
          <p:cNvGraphicFramePr/>
          <p:nvPr>
            <p:extLst>
              <p:ext uri="{D42A27DB-BD31-4B8C-83A1-F6EECF244321}">
                <p14:modId xmlns:p14="http://schemas.microsoft.com/office/powerpoint/2010/main" val="3991585040"/>
              </p:ext>
            </p:extLst>
          </p:nvPr>
        </p:nvGraphicFramePr>
        <p:xfrm>
          <a:off x="934975" y="1506941"/>
          <a:ext cx="10419126" cy="52095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892300" y="520700"/>
            <a:ext cx="8042275" cy="784225"/>
          </a:xfrm>
        </p:spPr>
        <p:txBody>
          <a:bodyPr/>
          <a:lstStyle/>
          <a:p>
            <a:pPr algn="ctr" eaLnBrk="1" hangingPunct="1"/>
            <a:r>
              <a:rPr lang="en-US" altLang="en-US" sz="4000" smtClean="0">
                <a:solidFill>
                  <a:srgbClr val="FF0000"/>
                </a:solidFill>
              </a:rPr>
              <a:t>Development Timeline</a:t>
            </a:r>
            <a:endParaRPr lang="en-US" altLang="en-US" sz="4000" b="1" smtClean="0">
              <a:solidFill>
                <a:srgbClr val="FF0000"/>
              </a:solidFill>
            </a:endParaRPr>
          </a:p>
        </p:txBody>
      </p:sp>
      <p:sp>
        <p:nvSpPr>
          <p:cNvPr id="5" name="TextBox 4"/>
          <p:cNvSpPr txBox="1"/>
          <p:nvPr/>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8ACF2959-00E4-4A32-BEC7-203744FF3986}" type="slidenum">
              <a:rPr lang="en-US" altLang="en-US" sz="1200" b="1">
                <a:solidFill>
                  <a:schemeClr val="bg1"/>
                </a:solidFill>
              </a:rPr>
              <a:pPr algn="r" eaLnBrk="1" hangingPunct="1"/>
              <a:t>11</a:t>
            </a:fld>
            <a:endParaRPr lang="en-US" altLang="en-US" sz="1200" b="1">
              <a:solidFill>
                <a:schemeClr val="bg1"/>
              </a:solidFill>
            </a:endParaRPr>
          </a:p>
        </p:txBody>
      </p:sp>
      <p:graphicFrame>
        <p:nvGraphicFramePr>
          <p:cNvPr id="7" name="Diagram 6"/>
          <p:cNvGraphicFramePr/>
          <p:nvPr>
            <p:extLst>
              <p:ext uri="{D42A27DB-BD31-4B8C-83A1-F6EECF244321}">
                <p14:modId xmlns:p14="http://schemas.microsoft.com/office/powerpoint/2010/main" val="3761738849"/>
              </p:ext>
            </p:extLst>
          </p:nvPr>
        </p:nvGraphicFramePr>
        <p:xfrm>
          <a:off x="653143" y="2090057"/>
          <a:ext cx="10794670" cy="33963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838200" y="111125"/>
            <a:ext cx="10515600" cy="1325563"/>
          </a:xfrm>
        </p:spPr>
        <p:txBody>
          <a:bodyPr/>
          <a:lstStyle/>
          <a:p>
            <a:pPr algn="ctr" eaLnBrk="1" hangingPunct="1"/>
            <a:r>
              <a:rPr lang="en-US" altLang="en-US" smtClean="0">
                <a:solidFill>
                  <a:srgbClr val="FF0000"/>
                </a:solidFill>
              </a:rPr>
              <a:t>Agreements and Approvals</a:t>
            </a:r>
          </a:p>
        </p:txBody>
      </p:sp>
      <p:sp>
        <p:nvSpPr>
          <p:cNvPr id="3" name="Content Placeholder 2"/>
          <p:cNvSpPr>
            <a:spLocks noGrp="1"/>
          </p:cNvSpPr>
          <p:nvPr>
            <p:ph idx="1"/>
          </p:nvPr>
        </p:nvSpPr>
        <p:spPr>
          <a:xfrm>
            <a:off x="677863" y="1822450"/>
            <a:ext cx="10580687" cy="4200525"/>
          </a:xfrm>
        </p:spPr>
        <p:txBody>
          <a:bodyPr rtlCol="0">
            <a:normAutofit fontScale="92500" lnSpcReduction="20000"/>
          </a:bodyPr>
          <a:lstStyle/>
          <a:p>
            <a:pPr eaLnBrk="1" fontAlgn="auto" hangingPunct="1">
              <a:spcAft>
                <a:spcPts val="0"/>
              </a:spcAft>
              <a:buFont typeface="Arial" panose="020B0604020202020204" pitchFamily="34" charset="0"/>
              <a:buChar char="•"/>
              <a:defRPr/>
            </a:pPr>
            <a:r>
              <a:rPr lang="en-US" dirty="0"/>
              <a:t>Likely Chain of Agreements:</a:t>
            </a:r>
          </a:p>
          <a:p>
            <a:pPr eaLnBrk="1" fontAlgn="auto" hangingPunct="1">
              <a:spcAft>
                <a:spcPts val="0"/>
              </a:spcAft>
              <a:buFont typeface="Arial" panose="020B0604020202020204" pitchFamily="34" charset="0"/>
              <a:buChar char="•"/>
              <a:defRPr/>
            </a:pPr>
            <a:endParaRPr lang="en-US" dirty="0"/>
          </a:p>
          <a:p>
            <a:pPr eaLnBrk="1" fontAlgn="auto" hangingPunct="1">
              <a:spcAft>
                <a:spcPts val="0"/>
              </a:spcAft>
              <a:buFont typeface="Arial" panose="020B0604020202020204" pitchFamily="34" charset="0"/>
              <a:buChar char="•"/>
              <a:defRPr/>
            </a:pPr>
            <a:endParaRPr lang="en-US" dirty="0"/>
          </a:p>
          <a:p>
            <a:pPr eaLnBrk="1" fontAlgn="auto" hangingPunct="1">
              <a:spcAft>
                <a:spcPts val="0"/>
              </a:spcAft>
              <a:buFont typeface="Arial" panose="020B0604020202020204" pitchFamily="34" charset="0"/>
              <a:buChar char="•"/>
              <a:defRPr/>
            </a:pPr>
            <a:endParaRPr lang="en-US" dirty="0"/>
          </a:p>
          <a:p>
            <a:pPr eaLnBrk="1" fontAlgn="auto" hangingPunct="1">
              <a:spcAft>
                <a:spcPts val="0"/>
              </a:spcAft>
              <a:buFont typeface="Arial" panose="020B0604020202020204" pitchFamily="34" charset="0"/>
              <a:buChar char="•"/>
              <a:defRPr/>
            </a:pPr>
            <a:endParaRPr lang="en-US" dirty="0"/>
          </a:p>
          <a:p>
            <a:pPr eaLnBrk="1" fontAlgn="auto" hangingPunct="1">
              <a:spcAft>
                <a:spcPts val="0"/>
              </a:spcAft>
              <a:buFont typeface="Arial" panose="020B0604020202020204" pitchFamily="34" charset="0"/>
              <a:buChar char="•"/>
              <a:defRPr/>
            </a:pPr>
            <a:r>
              <a:rPr lang="en-US" dirty="0"/>
              <a:t>At minimum, MOU between </a:t>
            </a:r>
            <a:r>
              <a:rPr lang="en-US" dirty="0">
                <a:solidFill>
                  <a:srgbClr val="FF0000"/>
                </a:solidFill>
              </a:rPr>
              <a:t>Single State Medicaid agency and operating agency</a:t>
            </a:r>
          </a:p>
          <a:p>
            <a:pPr eaLnBrk="1" fontAlgn="auto" hangingPunct="1">
              <a:spcAft>
                <a:spcPts val="0"/>
              </a:spcAft>
              <a:buFont typeface="Arial" panose="020B0604020202020204" pitchFamily="34" charset="0"/>
              <a:buChar char="•"/>
              <a:defRPr/>
            </a:pPr>
            <a:endParaRPr lang="en-US" dirty="0">
              <a:solidFill>
                <a:srgbClr val="FF0000"/>
              </a:solidFill>
            </a:endParaRPr>
          </a:p>
          <a:p>
            <a:pPr eaLnBrk="1" fontAlgn="auto" hangingPunct="1">
              <a:spcAft>
                <a:spcPts val="0"/>
              </a:spcAft>
              <a:buFont typeface="Arial" panose="020B0604020202020204" pitchFamily="34" charset="0"/>
              <a:buChar char="•"/>
              <a:defRPr/>
            </a:pPr>
            <a:r>
              <a:rPr lang="en-US" dirty="0"/>
              <a:t>Agreement with CMS will occur via an amendment to the state’s Cost Allocation Plan</a:t>
            </a:r>
          </a:p>
          <a:p>
            <a:pPr lvl="1" eaLnBrk="1" fontAlgn="auto" hangingPunct="1">
              <a:spcAft>
                <a:spcPts val="0"/>
              </a:spcAft>
              <a:buFont typeface="Arial" panose="020B0604020202020204" pitchFamily="34" charset="0"/>
              <a:buChar char="•"/>
              <a:defRPr/>
            </a:pPr>
            <a:r>
              <a:rPr lang="en-US" dirty="0"/>
              <a:t>CMS will need to approve the amended plan</a:t>
            </a:r>
          </a:p>
        </p:txBody>
      </p:sp>
      <p:graphicFrame>
        <p:nvGraphicFramePr>
          <p:cNvPr id="4" name="Diagram 3"/>
          <p:cNvGraphicFramePr/>
          <p:nvPr>
            <p:extLst>
              <p:ext uri="{D42A27DB-BD31-4B8C-83A1-F6EECF244321}">
                <p14:modId xmlns:p14="http://schemas.microsoft.com/office/powerpoint/2010/main" val="2442847419"/>
              </p:ext>
            </p:extLst>
          </p:nvPr>
        </p:nvGraphicFramePr>
        <p:xfrm>
          <a:off x="1336406" y="1822811"/>
          <a:ext cx="9049165" cy="23503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8553450" y="5703888"/>
            <a:ext cx="565150" cy="385762"/>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r>
              <a:rPr lang="en-US" altLang="en-US" sz="900" b="1">
                <a:solidFill>
                  <a:schemeClr val="bg1"/>
                </a:solidFill>
              </a:rPr>
              <a:t>Slide </a:t>
            </a:r>
            <a:fld id="{124B9E56-84FC-4C66-A96C-CC0AE32CE729}" type="slidenum">
              <a:rPr lang="en-US" altLang="en-US" sz="900" b="1">
                <a:solidFill>
                  <a:schemeClr val="bg1"/>
                </a:solidFill>
              </a:rPr>
              <a:pPr eaLnBrk="1" hangingPunct="1"/>
              <a:t>12</a:t>
            </a:fld>
            <a:endParaRPr lang="en-US" altLang="en-US" sz="900" b="1">
              <a:solidFill>
                <a:schemeClr val="bg1"/>
              </a:solidFill>
            </a:endParaRPr>
          </a:p>
        </p:txBody>
      </p:sp>
      <p:sp>
        <p:nvSpPr>
          <p:cNvPr id="6" name="TextBox 5"/>
          <p:cNvSpPr txBox="1"/>
          <p:nvPr/>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882E12E2-6E90-4C41-B6E9-1BDCA6B1EFAA}" type="slidenum">
              <a:rPr lang="en-US" altLang="en-US" sz="1200" b="1">
                <a:solidFill>
                  <a:schemeClr val="bg1"/>
                </a:solidFill>
              </a:rPr>
              <a:pPr algn="r" eaLnBrk="1" hangingPunct="1"/>
              <a:t>12</a:t>
            </a:fld>
            <a:endParaRPr lang="en-US" altLang="en-US" sz="1200" b="1">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830263" y="2211388"/>
            <a:ext cx="10515600" cy="1325562"/>
          </a:xfrm>
        </p:spPr>
        <p:txBody>
          <a:bodyPr/>
          <a:lstStyle/>
          <a:p>
            <a:pPr algn="ctr" eaLnBrk="1" hangingPunct="1"/>
            <a:r>
              <a:rPr lang="en-US" altLang="en-US" smtClean="0"/>
              <a:t>Documenting Staff Time- </a:t>
            </a:r>
            <a:br>
              <a:rPr lang="en-US" altLang="en-US" smtClean="0"/>
            </a:br>
            <a:r>
              <a:rPr lang="en-US" altLang="en-US" smtClean="0"/>
              <a:t>Developing the Time Study Codes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0" y="341313"/>
            <a:ext cx="12192000" cy="1325562"/>
          </a:xfrm>
        </p:spPr>
        <p:txBody>
          <a:bodyPr/>
          <a:lstStyle/>
          <a:p>
            <a:pPr eaLnBrk="1" hangingPunct="1"/>
            <a:r>
              <a:rPr lang="en-US" altLang="en-US" smtClean="0"/>
              <a:t>Documenting Medicaid Related Time- </a:t>
            </a:r>
            <a:br>
              <a:rPr lang="en-US" altLang="en-US" smtClean="0"/>
            </a:br>
            <a:r>
              <a:rPr lang="en-US" altLang="en-US" smtClean="0"/>
              <a:t>Time Study Codes</a:t>
            </a:r>
          </a:p>
        </p:txBody>
      </p:sp>
      <p:sp>
        <p:nvSpPr>
          <p:cNvPr id="16387" name="Content Placeholder 2"/>
          <p:cNvSpPr>
            <a:spLocks noGrp="1"/>
          </p:cNvSpPr>
          <p:nvPr>
            <p:ph sz="quarter" idx="10"/>
          </p:nvPr>
        </p:nvSpPr>
        <p:spPr>
          <a:xfrm>
            <a:off x="366713" y="2165350"/>
            <a:ext cx="11403012" cy="3458210"/>
          </a:xfrm>
        </p:spPr>
        <p:txBody>
          <a:bodyPr/>
          <a:lstStyle/>
          <a:p>
            <a:pPr eaLnBrk="1" hangingPunct="1">
              <a:spcAft>
                <a:spcPts val="600"/>
              </a:spcAft>
            </a:pPr>
            <a:r>
              <a:rPr lang="en-US" altLang="en-US" sz="2600" dirty="0" smtClean="0"/>
              <a:t>Establish codes to classify how staff spend their time:</a:t>
            </a:r>
          </a:p>
          <a:p>
            <a:pPr lvl="1" eaLnBrk="1" hangingPunct="1"/>
            <a:r>
              <a:rPr lang="en-US" altLang="en-US" sz="2100" dirty="0" smtClean="0"/>
              <a:t>Medicaid related</a:t>
            </a:r>
          </a:p>
          <a:p>
            <a:pPr lvl="1" eaLnBrk="1" hangingPunct="1"/>
            <a:r>
              <a:rPr lang="en-US" altLang="en-US" sz="2100" dirty="0" smtClean="0"/>
              <a:t>Not Medicaid related</a:t>
            </a:r>
          </a:p>
          <a:p>
            <a:pPr lvl="1" eaLnBrk="1" hangingPunct="1"/>
            <a:r>
              <a:rPr lang="en-US" altLang="en-US" sz="2100" dirty="0" smtClean="0"/>
              <a:t>General administration</a:t>
            </a:r>
          </a:p>
          <a:p>
            <a:pPr eaLnBrk="1" hangingPunct="1"/>
            <a:r>
              <a:rPr lang="en-US" altLang="en-US" sz="2600" dirty="0" smtClean="0"/>
              <a:t>Codes should both:</a:t>
            </a:r>
          </a:p>
          <a:p>
            <a:pPr lvl="1" eaLnBrk="1" hangingPunct="1"/>
            <a:r>
              <a:rPr lang="en-US" altLang="en-US" sz="2100" dirty="0" smtClean="0"/>
              <a:t>Appear similar to what CMS has seen in previous approved applications</a:t>
            </a:r>
          </a:p>
          <a:p>
            <a:pPr lvl="1" eaLnBrk="1" hangingPunct="1"/>
            <a:r>
              <a:rPr lang="en-US" altLang="en-US" sz="2100" dirty="0" smtClean="0"/>
              <a:t>Make sense to the workers who need to code their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616075" y="77788"/>
            <a:ext cx="9234488" cy="1325562"/>
          </a:xfrm>
        </p:spPr>
        <p:txBody>
          <a:bodyPr/>
          <a:lstStyle/>
          <a:p>
            <a:pPr eaLnBrk="1" hangingPunct="1"/>
            <a:r>
              <a:rPr lang="en-US" altLang="en-US" dirty="0" smtClean="0"/>
              <a:t>Current </a:t>
            </a:r>
            <a:r>
              <a:rPr lang="en-US" altLang="en-US" dirty="0" smtClean="0">
                <a:solidFill>
                  <a:srgbClr val="FF0000"/>
                </a:solidFill>
              </a:rPr>
              <a:t>NWD/ADRC </a:t>
            </a:r>
            <a:r>
              <a:rPr lang="en-US" altLang="en-US" dirty="0" smtClean="0"/>
              <a:t>Operations to be Included in the Codes</a:t>
            </a:r>
          </a:p>
        </p:txBody>
      </p:sp>
      <p:sp>
        <p:nvSpPr>
          <p:cNvPr id="17411" name="Content Placeholder 2"/>
          <p:cNvSpPr>
            <a:spLocks noGrp="1"/>
          </p:cNvSpPr>
          <p:nvPr>
            <p:ph sz="quarter" idx="10"/>
          </p:nvPr>
        </p:nvSpPr>
        <p:spPr>
          <a:xfrm>
            <a:off x="838200" y="1820863"/>
            <a:ext cx="10515600" cy="4179887"/>
          </a:xfrm>
        </p:spPr>
        <p:txBody>
          <a:bodyPr/>
          <a:lstStyle/>
          <a:p>
            <a:pPr eaLnBrk="1" hangingPunct="1"/>
            <a:r>
              <a:rPr lang="en-US" altLang="en-US" dirty="0" smtClean="0"/>
              <a:t>Codes should reflect operations and tasks of local agency, supervisors, and frontline staff. </a:t>
            </a:r>
          </a:p>
          <a:p>
            <a:pPr eaLnBrk="1" hangingPunct="1"/>
            <a:r>
              <a:rPr lang="en-US" altLang="en-US" dirty="0" smtClean="0"/>
              <a:t>Current NWD/ADRC Operations to Included in the Codes:</a:t>
            </a:r>
          </a:p>
          <a:p>
            <a:pPr lvl="1" eaLnBrk="1" hangingPunct="1"/>
            <a:r>
              <a:rPr lang="en-US" altLang="en-US" dirty="0" smtClean="0">
                <a:solidFill>
                  <a:srgbClr val="FF0000"/>
                </a:solidFill>
              </a:rPr>
              <a:t>Options Counseling/Person Centered Counseling/Information and Assistance</a:t>
            </a:r>
          </a:p>
          <a:p>
            <a:pPr lvl="1" eaLnBrk="1" hangingPunct="1"/>
            <a:r>
              <a:rPr lang="en-US" altLang="en-US" dirty="0" smtClean="0">
                <a:solidFill>
                  <a:srgbClr val="FF0000"/>
                </a:solidFill>
              </a:rPr>
              <a:t>Medicaid screening or assessment tool</a:t>
            </a:r>
          </a:p>
          <a:p>
            <a:pPr lvl="1" eaLnBrk="1" hangingPunct="1"/>
            <a:r>
              <a:rPr lang="en-US" altLang="en-US" dirty="0" smtClean="0">
                <a:solidFill>
                  <a:srgbClr val="FF0000"/>
                </a:solidFill>
              </a:rPr>
              <a:t>Service coordination for individuals in Medicaid spenddown</a:t>
            </a:r>
          </a:p>
          <a:p>
            <a:pPr lvl="1" eaLnBrk="1" hangingPunct="1"/>
            <a:r>
              <a:rPr lang="en-US" altLang="en-US" dirty="0" smtClean="0">
                <a:solidFill>
                  <a:srgbClr val="FF0000"/>
                </a:solidFill>
              </a:rPr>
              <a:t>Care management program targeted to at risk older adults not eligible for Medicaid</a:t>
            </a:r>
          </a:p>
          <a:p>
            <a:pPr lvl="1" eaLnBrk="1" hangingPunct="1"/>
            <a:r>
              <a:rPr lang="en-US" altLang="en-US" dirty="0" smtClean="0">
                <a:solidFill>
                  <a:srgbClr val="FF0000"/>
                </a:solidFill>
              </a:rPr>
              <a:t>Program management and training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0" y="495300"/>
            <a:ext cx="12192000" cy="1327150"/>
          </a:xfrm>
        </p:spPr>
        <p:txBody>
          <a:bodyPr/>
          <a:lstStyle/>
          <a:p>
            <a:pPr eaLnBrk="1" hangingPunct="1"/>
            <a:r>
              <a:rPr lang="en-US" altLang="en-US" smtClean="0"/>
              <a:t>Time Study Methodology</a:t>
            </a:r>
          </a:p>
        </p:txBody>
      </p:sp>
      <p:sp>
        <p:nvSpPr>
          <p:cNvPr id="18435" name="Content Placeholder 2"/>
          <p:cNvSpPr>
            <a:spLocks noGrp="1"/>
          </p:cNvSpPr>
          <p:nvPr>
            <p:ph sz="quarter" idx="10"/>
          </p:nvPr>
        </p:nvSpPr>
        <p:spPr>
          <a:xfrm>
            <a:off x="1439863" y="1628775"/>
            <a:ext cx="8994775" cy="4178300"/>
          </a:xfrm>
        </p:spPr>
        <p:txBody>
          <a:bodyPr/>
          <a:lstStyle/>
          <a:p>
            <a:pPr eaLnBrk="1" hangingPunct="1">
              <a:spcAft>
                <a:spcPts val="600"/>
              </a:spcAft>
            </a:pPr>
            <a:r>
              <a:rPr lang="en-US" altLang="en-US" sz="2600" dirty="0" smtClean="0"/>
              <a:t>A method for calculating the overall percentage of time spent on Medicaid-related activities</a:t>
            </a:r>
          </a:p>
          <a:p>
            <a:pPr eaLnBrk="1" hangingPunct="1">
              <a:spcAft>
                <a:spcPts val="600"/>
              </a:spcAft>
            </a:pPr>
            <a:r>
              <a:rPr lang="en-US" altLang="en-US" sz="2600" dirty="0" smtClean="0"/>
              <a:t>Potential options:</a:t>
            </a:r>
          </a:p>
          <a:p>
            <a:pPr marL="682625" lvl="2" eaLnBrk="1" hangingPunct="1">
              <a:spcAft>
                <a:spcPts val="600"/>
              </a:spcAft>
            </a:pPr>
            <a:r>
              <a:rPr lang="en-US" altLang="en-US" sz="2100" dirty="0" smtClean="0"/>
              <a:t>Random moment survey (RMS)– collects a sample of staff time by randomly issued brief surveys during the quarter</a:t>
            </a:r>
          </a:p>
          <a:p>
            <a:pPr marL="682625" lvl="2" eaLnBrk="1" hangingPunct="1">
              <a:spcAft>
                <a:spcPts val="600"/>
              </a:spcAft>
            </a:pPr>
            <a:r>
              <a:rPr lang="en-US" altLang="en-US" sz="2100" dirty="0" smtClean="0"/>
              <a:t>Daily log/timesheet – code time for entire day in 15 minute units</a:t>
            </a:r>
          </a:p>
          <a:p>
            <a:pPr marL="682625" lvl="2" eaLnBrk="1" hangingPunct="1">
              <a:spcAft>
                <a:spcPts val="600"/>
              </a:spcAft>
            </a:pPr>
            <a:r>
              <a:rPr lang="en-US" altLang="en-US" sz="2100" dirty="0" smtClean="0"/>
              <a:t>Alternative time tracking, such as 100% documentation for only a portion of the days</a:t>
            </a:r>
          </a:p>
          <a:p>
            <a:pPr marL="225425" lvl="1" eaLnBrk="1" hangingPunct="1">
              <a:spcAft>
                <a:spcPts val="600"/>
              </a:spcAft>
            </a:pPr>
            <a:r>
              <a:rPr lang="en-US" altLang="en-US" sz="2500" dirty="0" smtClean="0">
                <a:solidFill>
                  <a:srgbClr val="FF0000"/>
                </a:solidFill>
              </a:rPr>
              <a:t>State which method the agency is leaning towards?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0" y="495300"/>
            <a:ext cx="12192000" cy="1327150"/>
          </a:xfrm>
        </p:spPr>
        <p:txBody>
          <a:bodyPr/>
          <a:lstStyle/>
          <a:p>
            <a:pPr eaLnBrk="1" hangingPunct="1"/>
            <a:r>
              <a:rPr lang="en-US" altLang="en-US" smtClean="0"/>
              <a:t>Infrastructure for the Time Study</a:t>
            </a:r>
          </a:p>
        </p:txBody>
      </p:sp>
      <p:sp>
        <p:nvSpPr>
          <p:cNvPr id="19459" name="Content Placeholder 2"/>
          <p:cNvSpPr>
            <a:spLocks noGrp="1"/>
          </p:cNvSpPr>
          <p:nvPr>
            <p:ph sz="quarter" idx="10"/>
          </p:nvPr>
        </p:nvSpPr>
        <p:spPr>
          <a:xfrm>
            <a:off x="598488" y="1976438"/>
            <a:ext cx="10920577" cy="4179887"/>
          </a:xfrm>
        </p:spPr>
        <p:txBody>
          <a:bodyPr/>
          <a:lstStyle/>
          <a:p>
            <a:pPr eaLnBrk="1" hangingPunct="1">
              <a:spcAft>
                <a:spcPts val="600"/>
              </a:spcAft>
            </a:pPr>
            <a:r>
              <a:rPr lang="en-US" altLang="en-US" sz="2600" dirty="0" smtClean="0"/>
              <a:t>Proposed infrastructure for implementing methodology</a:t>
            </a:r>
          </a:p>
          <a:p>
            <a:pPr lvl="1" eaLnBrk="1" hangingPunct="1">
              <a:spcAft>
                <a:spcPts val="600"/>
              </a:spcAft>
            </a:pPr>
            <a:r>
              <a:rPr lang="en-US" altLang="en-US" sz="2200" dirty="0" smtClean="0">
                <a:solidFill>
                  <a:srgbClr val="FF0000"/>
                </a:solidFill>
              </a:rPr>
              <a:t>Conduct RMS using </a:t>
            </a:r>
            <a:r>
              <a:rPr lang="en-US" altLang="en-US" sz="2200" dirty="0" err="1" smtClean="0">
                <a:solidFill>
                  <a:srgbClr val="FF0000"/>
                </a:solidFill>
              </a:rPr>
              <a:t>SurveyMonkey</a:t>
            </a:r>
            <a:r>
              <a:rPr lang="en-US" altLang="en-US" sz="2200" dirty="0" smtClean="0">
                <a:solidFill>
                  <a:srgbClr val="FF0000"/>
                </a:solidFill>
              </a:rPr>
              <a:t> for initial pilot then procure contractor/vendor for ongoing time study</a:t>
            </a:r>
          </a:p>
          <a:p>
            <a:pPr eaLnBrk="1" hangingPunct="1">
              <a:spcAft>
                <a:spcPts val="600"/>
              </a:spcAft>
            </a:pPr>
            <a:r>
              <a:rPr lang="en-US" altLang="en-US" sz="2600" dirty="0" smtClean="0"/>
              <a:t>Establish training and monitoring infrastructure</a:t>
            </a:r>
          </a:p>
          <a:p>
            <a:pPr eaLnBrk="1" hangingPunct="1">
              <a:spcAft>
                <a:spcPts val="600"/>
              </a:spcAft>
            </a:pPr>
            <a:r>
              <a:rPr lang="en-US" altLang="en-US" sz="2600" dirty="0" smtClean="0"/>
              <a:t>Conduct pilots to:</a:t>
            </a:r>
          </a:p>
          <a:p>
            <a:pPr lvl="1" eaLnBrk="1" hangingPunct="1">
              <a:spcAft>
                <a:spcPts val="600"/>
              </a:spcAft>
            </a:pPr>
            <a:r>
              <a:rPr lang="en-US" altLang="en-US" sz="2200" dirty="0" smtClean="0">
                <a:solidFill>
                  <a:srgbClr val="FF0000"/>
                </a:solidFill>
              </a:rPr>
              <a:t>Establish whether code descriptions are clear to local staff </a:t>
            </a:r>
          </a:p>
          <a:p>
            <a:pPr lvl="1" eaLnBrk="1" hangingPunct="1">
              <a:spcAft>
                <a:spcPts val="600"/>
              </a:spcAft>
            </a:pPr>
            <a:r>
              <a:rPr lang="en-US" altLang="en-US" sz="2200" dirty="0" smtClean="0">
                <a:solidFill>
                  <a:srgbClr val="FF0000"/>
                </a:solidFill>
              </a:rPr>
              <a:t>Develop estimate of the amount of </a:t>
            </a:r>
            <a:r>
              <a:rPr lang="en-US" altLang="en-US" sz="2200" dirty="0" err="1" smtClean="0">
                <a:solidFill>
                  <a:srgbClr val="FF0000"/>
                </a:solidFill>
              </a:rPr>
              <a:t>FFP</a:t>
            </a:r>
            <a:r>
              <a:rPr lang="en-US" altLang="en-US" sz="2200" dirty="0" smtClean="0">
                <a:solidFill>
                  <a:srgbClr val="FF0000"/>
                </a:solidFill>
              </a:rPr>
              <a:t> to claim</a:t>
            </a:r>
          </a:p>
          <a:p>
            <a:pPr lvl="1" eaLnBrk="1" hangingPunct="1">
              <a:spcAft>
                <a:spcPts val="600"/>
              </a:spcAft>
            </a:pPr>
            <a:r>
              <a:rPr lang="en-US" altLang="en-US" sz="2200" dirty="0" smtClean="0">
                <a:solidFill>
                  <a:srgbClr val="FF0000"/>
                </a:solidFill>
              </a:rPr>
              <a:t>Test monitoring infrastructure to insure targeted ongoing training needs are detected and provided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87388" y="2378075"/>
            <a:ext cx="10515600" cy="1325563"/>
          </a:xfrm>
        </p:spPr>
        <p:txBody>
          <a:bodyPr/>
          <a:lstStyle/>
          <a:p>
            <a:pPr algn="ctr" eaLnBrk="1" hangingPunct="1"/>
            <a:r>
              <a:rPr lang="en-US" altLang="en-US" smtClean="0"/>
              <a:t>Establishing Staff Costs- </a:t>
            </a:r>
            <a:br>
              <a:rPr lang="en-US" altLang="en-US" smtClean="0"/>
            </a:br>
            <a:r>
              <a:rPr lang="en-US" altLang="en-US" smtClean="0"/>
              <a:t>Developing the Cost Pool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algn="ctr" eaLnBrk="1" hangingPunct="1"/>
            <a:r>
              <a:rPr lang="en-US" altLang="en-US" smtClean="0"/>
              <a:t>Establishing Cost of Staff Time</a:t>
            </a:r>
          </a:p>
        </p:txBody>
      </p:sp>
      <p:sp>
        <p:nvSpPr>
          <p:cNvPr id="21507" name="Content Placeholder 2"/>
          <p:cNvSpPr>
            <a:spLocks noGrp="1"/>
          </p:cNvSpPr>
          <p:nvPr>
            <p:ph idx="1"/>
          </p:nvPr>
        </p:nvSpPr>
        <p:spPr>
          <a:xfrm>
            <a:off x="677863" y="1930400"/>
            <a:ext cx="8596312" cy="4111625"/>
          </a:xfrm>
        </p:spPr>
        <p:txBody>
          <a:bodyPr/>
          <a:lstStyle/>
          <a:p>
            <a:pPr eaLnBrk="1" hangingPunct="1"/>
            <a:r>
              <a:rPr lang="en-US" altLang="en-US" sz="2200" dirty="0" smtClean="0"/>
              <a:t>All costs for staff participating in time study on a quarterly basis</a:t>
            </a:r>
          </a:p>
          <a:p>
            <a:pPr eaLnBrk="1" hangingPunct="1"/>
            <a:r>
              <a:rPr lang="en-US" altLang="en-US" sz="2200" dirty="0" smtClean="0"/>
              <a:t>Costs for support staff that are </a:t>
            </a:r>
            <a:r>
              <a:rPr lang="en-US" altLang="en-US" sz="2200" u="sng" dirty="0" smtClean="0"/>
              <a:t>not</a:t>
            </a:r>
            <a:r>
              <a:rPr lang="en-US" altLang="en-US" sz="2200" dirty="0" smtClean="0"/>
              <a:t> participating in the time study  </a:t>
            </a:r>
          </a:p>
          <a:p>
            <a:pPr marL="457200" lvl="1" indent="0" eaLnBrk="1" hangingPunct="1">
              <a:buFont typeface="Arial" charset="0"/>
              <a:buNone/>
            </a:pPr>
            <a:r>
              <a:rPr lang="en-US" altLang="en-US" sz="1800" dirty="0" smtClean="0"/>
              <a:t>(i.e. directors, supervisors, administrators)</a:t>
            </a:r>
          </a:p>
          <a:p>
            <a:pPr eaLnBrk="1" hangingPunct="1"/>
            <a:r>
              <a:rPr lang="en-US" altLang="en-US" sz="2200" dirty="0" smtClean="0"/>
              <a:t>Align cost categories with OMB guidance and state practices</a:t>
            </a:r>
          </a:p>
          <a:p>
            <a:pPr eaLnBrk="1" hangingPunct="1"/>
            <a:r>
              <a:rPr lang="en-US" altLang="en-US" sz="2200" dirty="0" smtClean="0"/>
              <a:t>Mechanism for reporting costs (e.g., standardized Excel spreadsheet)</a:t>
            </a:r>
          </a:p>
          <a:p>
            <a:pPr eaLnBrk="1" hangingPunct="1"/>
            <a:r>
              <a:rPr lang="en-US" altLang="en-US" sz="2200" dirty="0" smtClean="0"/>
              <a:t>Work with local sites to complete reporting mechanism accurately</a:t>
            </a:r>
          </a:p>
          <a:p>
            <a:pPr eaLnBrk="1" hangingPunct="1"/>
            <a:r>
              <a:rPr lang="en-US" altLang="en-US" sz="2200" dirty="0" smtClean="0">
                <a:solidFill>
                  <a:srgbClr val="FF0000"/>
                </a:solidFill>
              </a:rPr>
              <a:t>Agency overseeing time study and the Medicaid agency </a:t>
            </a:r>
            <a:r>
              <a:rPr lang="en-US" altLang="en-US" sz="2200" dirty="0" smtClean="0"/>
              <a:t>will review reports</a:t>
            </a:r>
          </a:p>
        </p:txBody>
      </p:sp>
      <p:sp>
        <p:nvSpPr>
          <p:cNvPr id="4" name="TextBox 3"/>
          <p:cNvSpPr txBox="1"/>
          <p:nvPr/>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CCA354B8-5BF6-4E82-9D14-C58CDEFA6A19}" type="slidenum">
              <a:rPr lang="en-US" altLang="en-US" sz="1200" b="1">
                <a:solidFill>
                  <a:schemeClr val="bg1"/>
                </a:solidFill>
              </a:rPr>
              <a:pPr algn="r" eaLnBrk="1" hangingPunct="1"/>
              <a:t>19</a:t>
            </a:fld>
            <a:endParaRPr lang="en-US" altLang="en-US" sz="1200" b="1">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algn="ctr" eaLnBrk="1" hangingPunct="1"/>
            <a:r>
              <a:rPr lang="en-US" altLang="en-US" smtClean="0">
                <a:solidFill>
                  <a:srgbClr val="FF0000"/>
                </a:solidFill>
              </a:rPr>
              <a:t>Agenda</a:t>
            </a:r>
          </a:p>
        </p:txBody>
      </p:sp>
      <p:sp>
        <p:nvSpPr>
          <p:cNvPr id="4099" name="Content Placeholder 2"/>
          <p:cNvSpPr>
            <a:spLocks noGrp="1"/>
          </p:cNvSpPr>
          <p:nvPr>
            <p:ph idx="1"/>
          </p:nvPr>
        </p:nvSpPr>
        <p:spPr/>
        <p:txBody>
          <a:bodyPr/>
          <a:lstStyle/>
          <a:p>
            <a:pPr eaLnBrk="1" hangingPunct="1"/>
            <a:r>
              <a:rPr lang="en-US" altLang="en-US" dirty="0" smtClean="0"/>
              <a:t>Provide an overview of Administrative Claiming </a:t>
            </a:r>
          </a:p>
          <a:p>
            <a:pPr eaLnBrk="1" hangingPunct="1"/>
            <a:r>
              <a:rPr lang="en-US" altLang="en-US" dirty="0" smtClean="0"/>
              <a:t>Make the case for pursing Administrative Claiming for NWD/ADRC functions and why it should be pursued</a:t>
            </a:r>
          </a:p>
          <a:p>
            <a:pPr eaLnBrk="1" hangingPunct="1"/>
            <a:r>
              <a:rPr lang="en-US" altLang="en-US" dirty="0" smtClean="0"/>
              <a:t>Review the Administrative Claiming infrastructure and development process</a:t>
            </a:r>
          </a:p>
          <a:p>
            <a:pPr eaLnBrk="1" hangingPunct="1"/>
            <a:r>
              <a:rPr lang="en-US" altLang="en-US" dirty="0" smtClean="0"/>
              <a:t>Review the methodology for documenting staff time</a:t>
            </a:r>
          </a:p>
          <a:p>
            <a:pPr eaLnBrk="1" hangingPunct="1"/>
            <a:r>
              <a:rPr lang="en-US" altLang="en-US" dirty="0" smtClean="0"/>
              <a:t>Discuss the mechanisms for documenting the staff costs</a:t>
            </a:r>
          </a:p>
          <a:p>
            <a:pPr eaLnBrk="1" hangingPunct="1"/>
            <a:r>
              <a:rPr lang="en-US" altLang="en-US" dirty="0" smtClean="0"/>
              <a:t>Roles and responsibilities of State and local agencies</a:t>
            </a:r>
          </a:p>
          <a:p>
            <a:pPr eaLnBrk="1" hangingPunct="1"/>
            <a:r>
              <a:rPr lang="en-US" altLang="en-US" dirty="0" smtClean="0"/>
              <a:t>Questions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236538"/>
            <a:ext cx="12192000" cy="1320800"/>
          </a:xfrm>
        </p:spPr>
        <p:txBody>
          <a:bodyPr/>
          <a:lstStyle/>
          <a:p>
            <a:pPr algn="ctr" eaLnBrk="1" hangingPunct="1"/>
            <a:r>
              <a:rPr lang="en-US" altLang="en-US" smtClean="0"/>
              <a:t>Identify Relevant Cost Categories</a:t>
            </a:r>
          </a:p>
        </p:txBody>
      </p:sp>
      <p:sp>
        <p:nvSpPr>
          <p:cNvPr id="3" name="Content Placeholder 2"/>
          <p:cNvSpPr>
            <a:spLocks noGrp="1"/>
          </p:cNvSpPr>
          <p:nvPr>
            <p:ph sz="quarter" idx="1"/>
          </p:nvPr>
        </p:nvSpPr>
        <p:spPr>
          <a:xfrm>
            <a:off x="739775" y="1557338"/>
            <a:ext cx="10182225" cy="4795837"/>
          </a:xfrm>
        </p:spPr>
        <p:txBody>
          <a:bodyPr rtlCol="0">
            <a:normAutofit/>
          </a:bodyPr>
          <a:lstStyle/>
          <a:p>
            <a:pPr marL="1482725" indent="-1482725" eaLnBrk="1" fontAlgn="auto" hangingPunct="1">
              <a:spcAft>
                <a:spcPts val="0"/>
              </a:spcAft>
              <a:buFont typeface="Arial" panose="020B0604020202020204" pitchFamily="34" charset="0"/>
              <a:buNone/>
              <a:defRPr/>
            </a:pPr>
            <a:r>
              <a:rPr lang="en-US" sz="2400" b="1" u="sng" dirty="0"/>
              <a:t>Purpose</a:t>
            </a:r>
            <a:r>
              <a:rPr lang="en-US" sz="2400" b="1" dirty="0"/>
              <a:t>:  </a:t>
            </a:r>
            <a:r>
              <a:rPr lang="en-US" sz="2400" dirty="0"/>
              <a:t>To identify all costs that support staff time, activities, and operations.</a:t>
            </a:r>
          </a:p>
          <a:p>
            <a:pPr eaLnBrk="1" fontAlgn="auto" hangingPunct="1">
              <a:spcAft>
                <a:spcPts val="0"/>
              </a:spcAft>
              <a:buFont typeface="Arial" panose="020B0604020202020204" pitchFamily="34" charset="0"/>
              <a:buNone/>
              <a:defRPr/>
            </a:pPr>
            <a:endParaRPr lang="en-US" dirty="0"/>
          </a:p>
          <a:p>
            <a:pPr marL="1082675" indent="-514350" eaLnBrk="1" fontAlgn="auto" hangingPunct="1">
              <a:spcAft>
                <a:spcPts val="600"/>
              </a:spcAft>
              <a:buFont typeface="+mj-lt"/>
              <a:buAutoNum type="arabicPeriod"/>
              <a:defRPr/>
            </a:pPr>
            <a:r>
              <a:rPr lang="en-US" sz="2000" dirty="0"/>
              <a:t>Identify and define costs using cost categories similar to State chart of accounts.</a:t>
            </a:r>
          </a:p>
          <a:p>
            <a:pPr marL="1082675" indent="-514350" eaLnBrk="1" fontAlgn="auto" hangingPunct="1">
              <a:spcAft>
                <a:spcPts val="600"/>
              </a:spcAft>
              <a:buFont typeface="+mj-lt"/>
              <a:buAutoNum type="arabicPeriod"/>
              <a:defRPr/>
            </a:pPr>
            <a:r>
              <a:rPr lang="en-US" sz="2000" dirty="0"/>
              <a:t>Develop spreadsheet/invoice </a:t>
            </a:r>
            <a:r>
              <a:rPr lang="en-US" sz="2000" dirty="0" smtClean="0"/>
              <a:t>using </a:t>
            </a:r>
            <a:r>
              <a:rPr lang="en-US" sz="2000" dirty="0"/>
              <a:t>cost </a:t>
            </a:r>
            <a:r>
              <a:rPr lang="en-US" sz="2000" dirty="0" smtClean="0"/>
              <a:t>categories.</a:t>
            </a:r>
            <a:endParaRPr lang="en-US" sz="2000" dirty="0"/>
          </a:p>
          <a:p>
            <a:pPr marL="1082675" indent="-514350" eaLnBrk="1" fontAlgn="auto" hangingPunct="1">
              <a:spcAft>
                <a:spcPts val="600"/>
              </a:spcAft>
              <a:buFont typeface="+mj-lt"/>
              <a:buAutoNum type="arabicPeriod"/>
              <a:defRPr/>
            </a:pPr>
            <a:r>
              <a:rPr lang="en-US" sz="2000" dirty="0"/>
              <a:t>Understand what types of costs are disallowed or not agreed upon by Medicaid (e.g. food).</a:t>
            </a:r>
          </a:p>
          <a:p>
            <a:pPr marL="1082675" indent="-514350" eaLnBrk="1" fontAlgn="auto" hangingPunct="1">
              <a:spcAft>
                <a:spcPts val="600"/>
              </a:spcAft>
              <a:buFont typeface="+mj-lt"/>
              <a:buAutoNum type="arabicPeriod"/>
              <a:defRPr/>
            </a:pPr>
            <a:r>
              <a:rPr lang="en-US" sz="2000" dirty="0"/>
              <a:t>Review and pilot test spreadsheet/invoice with local fiscal staff to ensure they understand the process and task categories.</a:t>
            </a:r>
          </a:p>
        </p:txBody>
      </p:sp>
      <p:sp>
        <p:nvSpPr>
          <p:cNvPr id="4" name="TextBox 3"/>
          <p:cNvSpPr txBox="1"/>
          <p:nvPr/>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A004D20C-0978-4FE3-84A6-7CAABB96DD88}" type="slidenum">
              <a:rPr lang="en-US" altLang="en-US" sz="1200" b="1">
                <a:solidFill>
                  <a:schemeClr val="bg1"/>
                </a:solidFill>
              </a:rPr>
              <a:pPr algn="r" eaLnBrk="1" hangingPunct="1"/>
              <a:t>20</a:t>
            </a:fld>
            <a:endParaRPr lang="en-US" altLang="en-US" sz="1200" b="1">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0" y="280988"/>
            <a:ext cx="12192000" cy="1320800"/>
          </a:xfrm>
        </p:spPr>
        <p:txBody>
          <a:bodyPr/>
          <a:lstStyle/>
          <a:p>
            <a:pPr algn="ctr" eaLnBrk="1" hangingPunct="1"/>
            <a:r>
              <a:rPr lang="en-US" altLang="en-US" smtClean="0">
                <a:solidFill>
                  <a:srgbClr val="FF0000"/>
                </a:solidFill>
              </a:rPr>
              <a:t>Examples of Reimbursable Costs</a:t>
            </a:r>
          </a:p>
        </p:txBody>
      </p:sp>
      <p:sp>
        <p:nvSpPr>
          <p:cNvPr id="3" name="Content Placeholder 2"/>
          <p:cNvSpPr>
            <a:spLocks noGrp="1"/>
          </p:cNvSpPr>
          <p:nvPr>
            <p:ph sz="quarter" idx="1"/>
          </p:nvPr>
        </p:nvSpPr>
        <p:spPr>
          <a:xfrm>
            <a:off x="2376798" y="2088393"/>
            <a:ext cx="8397240" cy="3093720"/>
          </a:xfrm>
          <a:extLst/>
        </p:spPr>
        <p:txBody>
          <a:bodyPr numCol="2" rtlCol="0">
            <a:normAutofit fontScale="85000" lnSpcReduction="20000"/>
          </a:bodyPr>
          <a:lstStyle/>
          <a:p>
            <a:pPr eaLnBrk="1" fontAlgn="auto" hangingPunct="1">
              <a:spcAft>
                <a:spcPts val="0"/>
              </a:spcAft>
              <a:buFont typeface="Arial" panose="020B0604020202020204" pitchFamily="34" charset="0"/>
              <a:buChar char="•"/>
              <a:defRPr/>
            </a:pPr>
            <a:r>
              <a:rPr lang="en-US" dirty="0">
                <a:solidFill>
                  <a:srgbClr val="FF0000"/>
                </a:solidFill>
              </a:rPr>
              <a:t>Salaries</a:t>
            </a:r>
          </a:p>
          <a:p>
            <a:pPr eaLnBrk="1" fontAlgn="auto" hangingPunct="1">
              <a:spcAft>
                <a:spcPts val="0"/>
              </a:spcAft>
              <a:buFont typeface="Arial" panose="020B0604020202020204" pitchFamily="34" charset="0"/>
              <a:buChar char="•"/>
              <a:defRPr/>
            </a:pPr>
            <a:r>
              <a:rPr lang="en-US" dirty="0">
                <a:solidFill>
                  <a:srgbClr val="FF0000"/>
                </a:solidFill>
              </a:rPr>
              <a:t>Fringe and Benefits</a:t>
            </a:r>
          </a:p>
          <a:p>
            <a:pPr eaLnBrk="1" fontAlgn="auto" hangingPunct="1">
              <a:spcAft>
                <a:spcPts val="0"/>
              </a:spcAft>
              <a:buFont typeface="Arial" panose="020B0604020202020204" pitchFamily="34" charset="0"/>
              <a:buChar char="•"/>
              <a:defRPr/>
            </a:pPr>
            <a:r>
              <a:rPr lang="en-US" dirty="0">
                <a:solidFill>
                  <a:srgbClr val="FF0000"/>
                </a:solidFill>
              </a:rPr>
              <a:t>Indirect</a:t>
            </a:r>
          </a:p>
          <a:p>
            <a:pPr eaLnBrk="1" fontAlgn="auto" hangingPunct="1">
              <a:spcAft>
                <a:spcPts val="0"/>
              </a:spcAft>
              <a:buFont typeface="Arial" panose="020B0604020202020204" pitchFamily="34" charset="0"/>
              <a:buChar char="•"/>
              <a:defRPr/>
            </a:pPr>
            <a:r>
              <a:rPr lang="en-US" dirty="0">
                <a:solidFill>
                  <a:srgbClr val="FF0000"/>
                </a:solidFill>
              </a:rPr>
              <a:t>Travel</a:t>
            </a:r>
          </a:p>
          <a:p>
            <a:pPr eaLnBrk="1" fontAlgn="auto" hangingPunct="1">
              <a:spcAft>
                <a:spcPts val="0"/>
              </a:spcAft>
              <a:buFont typeface="Arial" panose="020B0604020202020204" pitchFamily="34" charset="0"/>
              <a:buChar char="•"/>
              <a:defRPr/>
            </a:pPr>
            <a:r>
              <a:rPr lang="en-US" dirty="0">
                <a:solidFill>
                  <a:srgbClr val="FF0000"/>
                </a:solidFill>
              </a:rPr>
              <a:t>Vehicle costs</a:t>
            </a:r>
          </a:p>
          <a:p>
            <a:pPr eaLnBrk="1" fontAlgn="auto" hangingPunct="1">
              <a:spcAft>
                <a:spcPts val="0"/>
              </a:spcAft>
              <a:buFont typeface="Arial" panose="020B0604020202020204" pitchFamily="34" charset="0"/>
              <a:buChar char="•"/>
              <a:defRPr/>
            </a:pPr>
            <a:r>
              <a:rPr lang="en-US" dirty="0">
                <a:solidFill>
                  <a:srgbClr val="FF0000"/>
                </a:solidFill>
              </a:rPr>
              <a:t>Training</a:t>
            </a:r>
          </a:p>
          <a:p>
            <a:pPr eaLnBrk="1" fontAlgn="auto" hangingPunct="1">
              <a:spcAft>
                <a:spcPts val="0"/>
              </a:spcAft>
              <a:buFont typeface="Arial" panose="020B0604020202020204" pitchFamily="34" charset="0"/>
              <a:buChar char="•"/>
              <a:defRPr/>
            </a:pPr>
            <a:r>
              <a:rPr lang="en-US" dirty="0">
                <a:solidFill>
                  <a:srgbClr val="FF0000"/>
                </a:solidFill>
              </a:rPr>
              <a:t>Phone/telecom</a:t>
            </a:r>
          </a:p>
          <a:p>
            <a:pPr eaLnBrk="1" fontAlgn="auto" hangingPunct="1">
              <a:spcAft>
                <a:spcPts val="0"/>
              </a:spcAft>
              <a:buFont typeface="Arial" panose="020B0604020202020204" pitchFamily="34" charset="0"/>
              <a:buChar char="•"/>
              <a:defRPr/>
            </a:pPr>
            <a:r>
              <a:rPr lang="en-US" dirty="0">
                <a:solidFill>
                  <a:srgbClr val="FF0000"/>
                </a:solidFill>
              </a:rPr>
              <a:t>Postage</a:t>
            </a:r>
          </a:p>
          <a:p>
            <a:pPr eaLnBrk="1" fontAlgn="auto" hangingPunct="1">
              <a:spcAft>
                <a:spcPts val="0"/>
              </a:spcAft>
              <a:buFont typeface="Arial" panose="020B0604020202020204" pitchFamily="34" charset="0"/>
              <a:buChar char="•"/>
              <a:defRPr/>
            </a:pPr>
            <a:r>
              <a:rPr lang="en-US" dirty="0">
                <a:solidFill>
                  <a:srgbClr val="FF0000"/>
                </a:solidFill>
              </a:rPr>
              <a:t>Printing</a:t>
            </a:r>
          </a:p>
          <a:p>
            <a:pPr eaLnBrk="1" fontAlgn="auto" hangingPunct="1">
              <a:spcAft>
                <a:spcPts val="0"/>
              </a:spcAft>
              <a:buFont typeface="Arial" panose="020B0604020202020204" pitchFamily="34" charset="0"/>
              <a:buChar char="•"/>
              <a:defRPr/>
            </a:pPr>
            <a:r>
              <a:rPr lang="en-US" dirty="0">
                <a:solidFill>
                  <a:srgbClr val="FF0000"/>
                </a:solidFill>
              </a:rPr>
              <a:t>Association dues</a:t>
            </a:r>
          </a:p>
          <a:p>
            <a:pPr eaLnBrk="1" fontAlgn="auto" hangingPunct="1">
              <a:spcAft>
                <a:spcPts val="0"/>
              </a:spcAft>
              <a:buFont typeface="Arial" panose="020B0604020202020204" pitchFamily="34" charset="0"/>
              <a:buChar char="•"/>
              <a:defRPr/>
            </a:pPr>
            <a:r>
              <a:rPr lang="en-US" dirty="0">
                <a:solidFill>
                  <a:srgbClr val="FF0000"/>
                </a:solidFill>
              </a:rPr>
              <a:t>Software</a:t>
            </a:r>
          </a:p>
          <a:p>
            <a:pPr eaLnBrk="1" fontAlgn="auto" hangingPunct="1">
              <a:spcAft>
                <a:spcPts val="0"/>
              </a:spcAft>
              <a:buFont typeface="Arial" panose="020B0604020202020204" pitchFamily="34" charset="0"/>
              <a:buChar char="•"/>
              <a:defRPr/>
            </a:pPr>
            <a:r>
              <a:rPr lang="en-US" dirty="0">
                <a:solidFill>
                  <a:srgbClr val="FF0000"/>
                </a:solidFill>
              </a:rPr>
              <a:t>Equipment and maintenance</a:t>
            </a:r>
          </a:p>
          <a:p>
            <a:pPr eaLnBrk="1" fontAlgn="auto" hangingPunct="1">
              <a:spcAft>
                <a:spcPts val="0"/>
              </a:spcAft>
              <a:buFont typeface="Arial" panose="020B0604020202020204" pitchFamily="34" charset="0"/>
              <a:buChar char="•"/>
              <a:defRPr/>
            </a:pPr>
            <a:r>
              <a:rPr lang="en-US" dirty="0">
                <a:solidFill>
                  <a:srgbClr val="FF0000"/>
                </a:solidFill>
              </a:rPr>
              <a:t>Contractual services (e.g. audit, accounting)</a:t>
            </a:r>
          </a:p>
          <a:p>
            <a:pPr eaLnBrk="1" fontAlgn="auto" hangingPunct="1">
              <a:spcAft>
                <a:spcPts val="0"/>
              </a:spcAft>
              <a:buFont typeface="Arial" panose="020B0604020202020204" pitchFamily="34" charset="0"/>
              <a:buChar char="•"/>
              <a:defRPr/>
            </a:pPr>
            <a:r>
              <a:rPr lang="en-US" dirty="0">
                <a:solidFill>
                  <a:srgbClr val="FF0000"/>
                </a:solidFill>
              </a:rPr>
              <a:t>Outreach</a:t>
            </a:r>
          </a:p>
          <a:p>
            <a:pPr eaLnBrk="1" fontAlgn="auto" hangingPunct="1">
              <a:spcAft>
                <a:spcPts val="0"/>
              </a:spcAft>
              <a:buFont typeface="Arial" panose="020B0604020202020204" pitchFamily="34" charset="0"/>
              <a:buChar char="•"/>
              <a:defRPr/>
            </a:pPr>
            <a:endParaRPr lang="en-US" dirty="0"/>
          </a:p>
        </p:txBody>
      </p:sp>
      <p:sp>
        <p:nvSpPr>
          <p:cNvPr id="4" name="TextBox 3"/>
          <p:cNvSpPr txBox="1"/>
          <p:nvPr/>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3F51B298-D259-4AA1-B4A8-864C6684CF2A}" type="slidenum">
              <a:rPr lang="en-US" altLang="en-US" sz="1200" b="1">
                <a:solidFill>
                  <a:schemeClr val="bg1"/>
                </a:solidFill>
              </a:rPr>
              <a:pPr algn="r" eaLnBrk="1" hangingPunct="1"/>
              <a:t>21</a:t>
            </a:fld>
            <a:endParaRPr lang="en-US" altLang="en-US" sz="1200" b="1">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0" y="268288"/>
            <a:ext cx="12192000" cy="1320800"/>
          </a:xfrm>
        </p:spPr>
        <p:txBody>
          <a:bodyPr/>
          <a:lstStyle/>
          <a:p>
            <a:pPr algn="ctr" eaLnBrk="1" hangingPunct="1"/>
            <a:r>
              <a:rPr lang="en-US" altLang="en-US" smtClean="0"/>
              <a:t>Establishing Cost of Staff Time- </a:t>
            </a:r>
            <a:br>
              <a:rPr lang="en-US" altLang="en-US" smtClean="0"/>
            </a:br>
            <a:r>
              <a:rPr lang="en-US" altLang="en-US" smtClean="0"/>
              <a:t>Cost Pool Overview</a:t>
            </a:r>
          </a:p>
        </p:txBody>
      </p:sp>
      <p:sp>
        <p:nvSpPr>
          <p:cNvPr id="3" name="Content Placeholder 2"/>
          <p:cNvSpPr>
            <a:spLocks noGrp="1"/>
          </p:cNvSpPr>
          <p:nvPr>
            <p:ph idx="1"/>
          </p:nvPr>
        </p:nvSpPr>
        <p:spPr>
          <a:xfrm>
            <a:off x="677863" y="1589088"/>
            <a:ext cx="10287000" cy="5091112"/>
          </a:xfrm>
        </p:spPr>
        <p:txBody>
          <a:bodyPr rtlCol="0">
            <a:normAutofit fontScale="92500" lnSpcReduction="20000"/>
          </a:bodyPr>
          <a:lstStyle/>
          <a:p>
            <a:pPr eaLnBrk="1" fontAlgn="auto" hangingPunct="1">
              <a:spcAft>
                <a:spcPts val="0"/>
              </a:spcAft>
              <a:buFont typeface="Arial" panose="020B0604020202020204" pitchFamily="34" charset="0"/>
              <a:buChar char="•"/>
              <a:defRPr/>
            </a:pPr>
            <a:r>
              <a:rPr lang="en-US" dirty="0"/>
              <a:t>Cost pool must capture actual </a:t>
            </a:r>
            <a:r>
              <a:rPr lang="en-US" u="sng" dirty="0"/>
              <a:t>total</a:t>
            </a:r>
            <a:r>
              <a:rPr lang="en-US" dirty="0"/>
              <a:t> costs for each worker included in cost pool</a:t>
            </a:r>
          </a:p>
          <a:p>
            <a:pPr eaLnBrk="1" fontAlgn="auto" hangingPunct="1">
              <a:spcAft>
                <a:spcPts val="0"/>
              </a:spcAft>
              <a:buFont typeface="Arial" panose="020B0604020202020204" pitchFamily="34" charset="0"/>
              <a:buChar char="•"/>
              <a:defRPr/>
            </a:pPr>
            <a:r>
              <a:rPr lang="en-US" dirty="0"/>
              <a:t>Each entity will submit quarterly data to the operating agency about the costs associated with staff participating in the time study. Data </a:t>
            </a:r>
            <a:r>
              <a:rPr lang="en-US" dirty="0" smtClean="0"/>
              <a:t>include:</a:t>
            </a:r>
            <a:endParaRPr lang="en-US" dirty="0"/>
          </a:p>
          <a:p>
            <a:pPr lvl="1" eaLnBrk="1" fontAlgn="auto" hangingPunct="1">
              <a:spcAft>
                <a:spcPts val="0"/>
              </a:spcAft>
              <a:buFont typeface="Arial" panose="020B0604020202020204" pitchFamily="34" charset="0"/>
              <a:buChar char="•"/>
              <a:defRPr/>
            </a:pPr>
            <a:r>
              <a:rPr lang="en-US" dirty="0"/>
              <a:t>Staff salary/wages</a:t>
            </a:r>
          </a:p>
          <a:p>
            <a:pPr lvl="1" eaLnBrk="1" fontAlgn="auto" hangingPunct="1">
              <a:spcAft>
                <a:spcPts val="0"/>
              </a:spcAft>
              <a:buFont typeface="Arial" panose="020B0604020202020204" pitchFamily="34" charset="0"/>
              <a:buChar char="•"/>
              <a:defRPr/>
            </a:pPr>
            <a:r>
              <a:rPr lang="en-US" dirty="0"/>
              <a:t>Fringe Benefits</a:t>
            </a:r>
          </a:p>
          <a:p>
            <a:pPr lvl="1" eaLnBrk="1" fontAlgn="auto" hangingPunct="1">
              <a:spcAft>
                <a:spcPts val="0"/>
              </a:spcAft>
              <a:buFont typeface="Arial" panose="020B0604020202020204" pitchFamily="34" charset="0"/>
              <a:buChar char="•"/>
              <a:defRPr/>
            </a:pPr>
            <a:r>
              <a:rPr lang="en-US" dirty="0"/>
              <a:t>Travel costs</a:t>
            </a:r>
          </a:p>
          <a:p>
            <a:pPr lvl="1" eaLnBrk="1" fontAlgn="auto" hangingPunct="1">
              <a:spcAft>
                <a:spcPts val="0"/>
              </a:spcAft>
              <a:buFont typeface="Arial" panose="020B0604020202020204" pitchFamily="34" charset="0"/>
              <a:buChar char="•"/>
              <a:defRPr/>
            </a:pPr>
            <a:r>
              <a:rPr lang="en-US" dirty="0"/>
              <a:t>Training and staff development</a:t>
            </a:r>
          </a:p>
          <a:p>
            <a:pPr eaLnBrk="1" fontAlgn="auto" hangingPunct="1">
              <a:spcAft>
                <a:spcPts val="0"/>
              </a:spcAft>
              <a:buFont typeface="Arial" panose="020B0604020202020204" pitchFamily="34" charset="0"/>
              <a:buChar char="•"/>
              <a:defRPr/>
            </a:pPr>
            <a:r>
              <a:rPr lang="en-US" dirty="0"/>
              <a:t>Include costs for staff that support these workers (e.g., Execs, admins, IT administrators, etc.)</a:t>
            </a:r>
          </a:p>
          <a:p>
            <a:pPr eaLnBrk="1" fontAlgn="auto" hangingPunct="1">
              <a:spcAft>
                <a:spcPts val="0"/>
              </a:spcAft>
              <a:buFont typeface="Arial" panose="020B0604020202020204" pitchFamily="34" charset="0"/>
              <a:buChar char="•"/>
              <a:defRPr/>
            </a:pPr>
            <a:r>
              <a:rPr lang="en-US" dirty="0"/>
              <a:t>Operating Agency then aggregates this data using Excel to establish the State Quarterly Claim</a:t>
            </a:r>
          </a:p>
          <a:p>
            <a:pPr lvl="1" eaLnBrk="1" fontAlgn="auto" hangingPunct="1">
              <a:spcAft>
                <a:spcPts val="0"/>
              </a:spcAft>
              <a:buFont typeface="Arial" panose="020B0604020202020204" pitchFamily="34" charset="0"/>
              <a:buChar char="•"/>
              <a:defRPr/>
            </a:pPr>
            <a:r>
              <a:rPr lang="en-US" dirty="0" smtClean="0"/>
              <a:t>Quarterly </a:t>
            </a:r>
            <a:r>
              <a:rPr lang="en-US" dirty="0"/>
              <a:t>Claim </a:t>
            </a:r>
            <a:r>
              <a:rPr lang="en-US" dirty="0" smtClean="0"/>
              <a:t>= the </a:t>
            </a:r>
            <a:r>
              <a:rPr lang="en-US" dirty="0"/>
              <a:t>requested amount of reimbursement for Medicaid related activities</a:t>
            </a:r>
          </a:p>
          <a:p>
            <a:pPr lvl="1" eaLnBrk="1" fontAlgn="auto" hangingPunct="1">
              <a:spcAft>
                <a:spcPts val="0"/>
              </a:spcAft>
              <a:buFont typeface="Arial" panose="020B0604020202020204" pitchFamily="34" charset="0"/>
              <a:buChar char="•"/>
              <a:defRPr/>
            </a:pPr>
            <a:r>
              <a:rPr lang="en-US" dirty="0"/>
              <a:t>The </a:t>
            </a:r>
            <a:r>
              <a:rPr lang="en-US" dirty="0">
                <a:solidFill>
                  <a:srgbClr val="FF0000"/>
                </a:solidFill>
              </a:rPr>
              <a:t>operating agency </a:t>
            </a:r>
            <a:r>
              <a:rPr lang="en-US" dirty="0"/>
              <a:t>applies the Medicaid related time to the </a:t>
            </a:r>
            <a:r>
              <a:rPr lang="en-US" dirty="0" smtClean="0"/>
              <a:t>quarterly cost </a:t>
            </a:r>
            <a:r>
              <a:rPr lang="en-US" dirty="0"/>
              <a:t>data </a:t>
            </a:r>
            <a:r>
              <a:rPr lang="en-US" dirty="0" smtClean="0"/>
              <a:t>submitted </a:t>
            </a:r>
            <a:r>
              <a:rPr lang="en-US" dirty="0"/>
              <a:t>by the local agency.</a:t>
            </a:r>
          </a:p>
        </p:txBody>
      </p:sp>
      <p:sp>
        <p:nvSpPr>
          <p:cNvPr id="4" name="TextBox 3"/>
          <p:cNvSpPr txBox="1"/>
          <p:nvPr/>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934BF520-1586-41DB-BFEA-B6ED2464C50F}" type="slidenum">
              <a:rPr lang="en-US" altLang="en-US" sz="1200" b="1">
                <a:solidFill>
                  <a:schemeClr val="bg1"/>
                </a:solidFill>
              </a:rPr>
              <a:pPr algn="r" eaLnBrk="1" hangingPunct="1"/>
              <a:t>22</a:t>
            </a:fld>
            <a:endParaRPr lang="en-US" altLang="en-US" sz="1200" b="1">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algn="ctr" eaLnBrk="1" hangingPunct="1"/>
            <a:r>
              <a:rPr lang="en-US" altLang="en-US" smtClean="0"/>
              <a:t>Responsibilities of the </a:t>
            </a:r>
            <a:r>
              <a:rPr lang="en-US" altLang="en-US" smtClean="0">
                <a:solidFill>
                  <a:srgbClr val="FF0000"/>
                </a:solidFill>
              </a:rPr>
              <a:t>Agency Overseeing Administrative Claiming</a:t>
            </a:r>
            <a:endParaRPr lang="en-US" altLang="en-US" b="1" smtClean="0">
              <a:solidFill>
                <a:srgbClr val="FF0000"/>
              </a:solidFill>
            </a:endParaRPr>
          </a:p>
        </p:txBody>
      </p:sp>
      <p:sp>
        <p:nvSpPr>
          <p:cNvPr id="25603" name="Content Placeholder 2"/>
          <p:cNvSpPr>
            <a:spLocks noGrp="1"/>
          </p:cNvSpPr>
          <p:nvPr>
            <p:ph sz="quarter" idx="1"/>
          </p:nvPr>
        </p:nvSpPr>
        <p:spPr>
          <a:xfrm>
            <a:off x="917575" y="1900238"/>
            <a:ext cx="8504238" cy="4816475"/>
          </a:xfrm>
        </p:spPr>
        <p:txBody>
          <a:bodyPr/>
          <a:lstStyle/>
          <a:p>
            <a:pPr marL="457200" indent="-457200" eaLnBrk="1" hangingPunct="1">
              <a:lnSpc>
                <a:spcPct val="150000"/>
              </a:lnSpc>
              <a:buFont typeface="Calibri Light" pitchFamily="34" charset="0"/>
              <a:buAutoNum type="arabicPeriod"/>
            </a:pPr>
            <a:r>
              <a:rPr lang="en-US" altLang="en-US" sz="2000" dirty="0" smtClean="0">
                <a:solidFill>
                  <a:srgbClr val="FF0000"/>
                </a:solidFill>
              </a:rPr>
              <a:t>Oversee the development of the claiming infrastructure</a:t>
            </a:r>
          </a:p>
          <a:p>
            <a:pPr marL="457200" indent="-457200" eaLnBrk="1" hangingPunct="1">
              <a:lnSpc>
                <a:spcPct val="150000"/>
              </a:lnSpc>
              <a:buFont typeface="Calibri Light" pitchFamily="34" charset="0"/>
              <a:buAutoNum type="arabicPeriod"/>
            </a:pPr>
            <a:r>
              <a:rPr lang="en-US" altLang="en-US" sz="2000" dirty="0" smtClean="0">
                <a:solidFill>
                  <a:srgbClr val="FF0000"/>
                </a:solidFill>
              </a:rPr>
              <a:t>Run time studies</a:t>
            </a:r>
          </a:p>
          <a:p>
            <a:pPr marL="457200" indent="-457200" eaLnBrk="1" hangingPunct="1">
              <a:lnSpc>
                <a:spcPct val="150000"/>
              </a:lnSpc>
              <a:buFont typeface="Calibri Light" pitchFamily="34" charset="0"/>
              <a:buAutoNum type="arabicPeriod"/>
            </a:pPr>
            <a:r>
              <a:rPr lang="en-US" altLang="en-US" sz="2000" dirty="0" smtClean="0">
                <a:solidFill>
                  <a:srgbClr val="FF0000"/>
                </a:solidFill>
              </a:rPr>
              <a:t>Gather cost spreadsheets</a:t>
            </a:r>
          </a:p>
          <a:p>
            <a:pPr marL="457200" indent="-457200" eaLnBrk="1" hangingPunct="1">
              <a:lnSpc>
                <a:spcPct val="150000"/>
              </a:lnSpc>
              <a:buFont typeface="Calibri Light" pitchFamily="34" charset="0"/>
              <a:buAutoNum type="arabicPeriod"/>
            </a:pPr>
            <a:r>
              <a:rPr lang="en-US" altLang="en-US" sz="2000" dirty="0" smtClean="0">
                <a:solidFill>
                  <a:srgbClr val="FF0000"/>
                </a:solidFill>
              </a:rPr>
              <a:t>Ensure appropriate staff participate in time studies</a:t>
            </a:r>
          </a:p>
          <a:p>
            <a:pPr marL="457200" indent="-457200" eaLnBrk="1" hangingPunct="1">
              <a:lnSpc>
                <a:spcPct val="150000"/>
              </a:lnSpc>
              <a:buFont typeface="Calibri Light" pitchFamily="34" charset="0"/>
              <a:buAutoNum type="arabicPeriod"/>
            </a:pPr>
            <a:r>
              <a:rPr lang="en-US" altLang="en-US" sz="2000" dirty="0" smtClean="0">
                <a:solidFill>
                  <a:srgbClr val="FF0000"/>
                </a:solidFill>
              </a:rPr>
              <a:t>Calculate quarterly reimbursement and provide invoice to Medicaid</a:t>
            </a:r>
          </a:p>
          <a:p>
            <a:pPr marL="457200" indent="-457200" eaLnBrk="1" hangingPunct="1">
              <a:lnSpc>
                <a:spcPct val="150000"/>
              </a:lnSpc>
              <a:buFont typeface="Calibri Light" pitchFamily="34" charset="0"/>
              <a:buAutoNum type="arabicPeriod"/>
            </a:pPr>
            <a:r>
              <a:rPr lang="en-US" altLang="en-US" sz="2000" dirty="0" smtClean="0">
                <a:solidFill>
                  <a:srgbClr val="FF0000"/>
                </a:solidFill>
              </a:rPr>
              <a:t>Disburse reimbursements to local sites</a:t>
            </a:r>
          </a:p>
          <a:p>
            <a:pPr marL="457200" indent="-457200" eaLnBrk="1" hangingPunct="1">
              <a:lnSpc>
                <a:spcPct val="150000"/>
              </a:lnSpc>
              <a:buFont typeface="Calibri Light" pitchFamily="34" charset="0"/>
              <a:buAutoNum type="arabicPeriod"/>
            </a:pPr>
            <a:r>
              <a:rPr lang="en-US" altLang="en-US" sz="2000" dirty="0" smtClean="0">
                <a:solidFill>
                  <a:srgbClr val="FF0000"/>
                </a:solidFill>
              </a:rPr>
              <a:t>Quality assurance and compliance – fiscal &amp; program</a:t>
            </a:r>
          </a:p>
          <a:p>
            <a:pPr marL="1082675" lvl="1" indent="-457200" eaLnBrk="1" hangingPunct="1"/>
            <a:r>
              <a:rPr lang="en-US" altLang="en-US" sz="2000" dirty="0" smtClean="0">
                <a:solidFill>
                  <a:srgbClr val="FF0000"/>
                </a:solidFill>
              </a:rPr>
              <a:t>Training, fiscal reviews, time sample  reviews</a:t>
            </a:r>
          </a:p>
        </p:txBody>
      </p:sp>
      <p:sp>
        <p:nvSpPr>
          <p:cNvPr id="4" name="TextBox 3"/>
          <p:cNvSpPr txBox="1"/>
          <p:nvPr/>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9650672E-58DA-4DB0-899C-4E9DD987DF71}" type="slidenum">
              <a:rPr lang="en-US" altLang="en-US" sz="1200" b="1">
                <a:solidFill>
                  <a:schemeClr val="bg1"/>
                </a:solidFill>
              </a:rPr>
              <a:pPr algn="r" eaLnBrk="1" hangingPunct="1"/>
              <a:t>23</a:t>
            </a:fld>
            <a:endParaRPr lang="en-US" altLang="en-US" sz="1200" b="1">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lgn="ctr" eaLnBrk="1" hangingPunct="1"/>
            <a:r>
              <a:rPr lang="en-US" altLang="en-US" smtClean="0">
                <a:solidFill>
                  <a:srgbClr val="FF0000"/>
                </a:solidFill>
              </a:rPr>
              <a:t>Local Agency </a:t>
            </a:r>
            <a:r>
              <a:rPr lang="en-US" altLang="en-US" smtClean="0"/>
              <a:t>Responsibilities</a:t>
            </a:r>
            <a:endParaRPr lang="en-US" altLang="en-US" b="1" smtClean="0"/>
          </a:p>
        </p:txBody>
      </p:sp>
      <p:sp>
        <p:nvSpPr>
          <p:cNvPr id="3" name="Content Placeholder 2"/>
          <p:cNvSpPr>
            <a:spLocks noGrp="1"/>
          </p:cNvSpPr>
          <p:nvPr>
            <p:ph sz="quarter" idx="1"/>
          </p:nvPr>
        </p:nvSpPr>
        <p:spPr>
          <a:xfrm>
            <a:off x="668338" y="1773238"/>
            <a:ext cx="10463212" cy="4572000"/>
          </a:xfrm>
        </p:spPr>
        <p:txBody>
          <a:bodyPr rtlCol="0">
            <a:normAutofit fontScale="92500" lnSpcReduction="20000"/>
          </a:bodyPr>
          <a:lstStyle/>
          <a:p>
            <a:pPr eaLnBrk="1" fontAlgn="auto" hangingPunct="1">
              <a:spcAft>
                <a:spcPts val="0"/>
              </a:spcAft>
              <a:buFont typeface="Arial" panose="020B0604020202020204" pitchFamily="34" charset="0"/>
              <a:buChar char="•"/>
              <a:defRPr/>
            </a:pPr>
            <a:r>
              <a:rPr lang="en-US" dirty="0">
                <a:solidFill>
                  <a:srgbClr val="FF0000"/>
                </a:solidFill>
              </a:rPr>
              <a:t>Ensure all appropriate staff performing reimbursable </a:t>
            </a:r>
            <a:r>
              <a:rPr lang="en-US" dirty="0" smtClean="0">
                <a:solidFill>
                  <a:srgbClr val="FF0000"/>
                </a:solidFill>
              </a:rPr>
              <a:t>activities participate </a:t>
            </a:r>
            <a:r>
              <a:rPr lang="en-US" dirty="0">
                <a:solidFill>
                  <a:srgbClr val="FF0000"/>
                </a:solidFill>
              </a:rPr>
              <a:t>in the time study</a:t>
            </a:r>
          </a:p>
          <a:p>
            <a:pPr eaLnBrk="1" fontAlgn="auto" hangingPunct="1">
              <a:spcAft>
                <a:spcPts val="0"/>
              </a:spcAft>
              <a:buFont typeface="Arial" panose="020B0604020202020204" pitchFamily="34" charset="0"/>
              <a:buChar char="•"/>
              <a:defRPr/>
            </a:pPr>
            <a:endParaRPr lang="en-US" dirty="0">
              <a:solidFill>
                <a:srgbClr val="FF0000"/>
              </a:solidFill>
            </a:endParaRPr>
          </a:p>
          <a:p>
            <a:pPr eaLnBrk="1" fontAlgn="auto" hangingPunct="1">
              <a:spcAft>
                <a:spcPts val="0"/>
              </a:spcAft>
              <a:buFont typeface="Arial" panose="020B0604020202020204" pitchFamily="34" charset="0"/>
              <a:buChar char="•"/>
              <a:defRPr/>
            </a:pPr>
            <a:r>
              <a:rPr lang="en-US" dirty="0" smtClean="0">
                <a:solidFill>
                  <a:srgbClr val="FF0000"/>
                </a:solidFill>
              </a:rPr>
              <a:t>Report and track matching dollars to ensure </a:t>
            </a:r>
            <a:r>
              <a:rPr lang="en-US" dirty="0">
                <a:solidFill>
                  <a:srgbClr val="FF0000"/>
                </a:solidFill>
              </a:rPr>
              <a:t>non-federal </a:t>
            </a:r>
            <a:r>
              <a:rPr lang="en-US" dirty="0" smtClean="0">
                <a:solidFill>
                  <a:srgbClr val="FF0000"/>
                </a:solidFill>
              </a:rPr>
              <a:t>dollars allocated </a:t>
            </a:r>
            <a:r>
              <a:rPr lang="en-US" dirty="0">
                <a:solidFill>
                  <a:srgbClr val="FF0000"/>
                </a:solidFill>
              </a:rPr>
              <a:t>to supporting reimbursable tasks and </a:t>
            </a:r>
            <a:r>
              <a:rPr lang="en-US" dirty="0" smtClean="0">
                <a:solidFill>
                  <a:srgbClr val="FF0000"/>
                </a:solidFill>
              </a:rPr>
              <a:t>time study staff</a:t>
            </a:r>
            <a:endParaRPr lang="en-US" dirty="0">
              <a:solidFill>
                <a:srgbClr val="FF0000"/>
              </a:solidFill>
            </a:endParaRPr>
          </a:p>
          <a:p>
            <a:pPr eaLnBrk="1" fontAlgn="auto" hangingPunct="1">
              <a:spcAft>
                <a:spcPts val="0"/>
              </a:spcAft>
              <a:buFont typeface="Arial" panose="020B0604020202020204" pitchFamily="34" charset="0"/>
              <a:buChar char="•"/>
              <a:defRPr/>
            </a:pPr>
            <a:endParaRPr lang="en-US" dirty="0">
              <a:solidFill>
                <a:srgbClr val="FF0000"/>
              </a:solidFill>
            </a:endParaRPr>
          </a:p>
          <a:p>
            <a:pPr eaLnBrk="1" fontAlgn="auto" hangingPunct="1">
              <a:spcAft>
                <a:spcPts val="0"/>
              </a:spcAft>
              <a:buFont typeface="Arial" panose="020B0604020202020204" pitchFamily="34" charset="0"/>
              <a:buChar char="•"/>
              <a:defRPr/>
            </a:pPr>
            <a:r>
              <a:rPr lang="en-US" dirty="0">
                <a:solidFill>
                  <a:srgbClr val="FF0000"/>
                </a:solidFill>
              </a:rPr>
              <a:t>Review and establish </a:t>
            </a:r>
            <a:r>
              <a:rPr lang="en-US" dirty="0" smtClean="0">
                <a:solidFill>
                  <a:srgbClr val="FF0000"/>
                </a:solidFill>
              </a:rPr>
              <a:t>intake and triage workflows</a:t>
            </a:r>
            <a:endParaRPr lang="en-US" dirty="0">
              <a:solidFill>
                <a:srgbClr val="FF0000"/>
              </a:solidFill>
            </a:endParaRPr>
          </a:p>
          <a:p>
            <a:pPr eaLnBrk="1" fontAlgn="auto" hangingPunct="1">
              <a:spcAft>
                <a:spcPts val="0"/>
              </a:spcAft>
              <a:buFont typeface="Arial" panose="020B0604020202020204" pitchFamily="34" charset="0"/>
              <a:buChar char="•"/>
              <a:defRPr/>
            </a:pPr>
            <a:endParaRPr lang="en-US" dirty="0">
              <a:solidFill>
                <a:srgbClr val="FF0000"/>
              </a:solidFill>
            </a:endParaRPr>
          </a:p>
          <a:p>
            <a:pPr eaLnBrk="1" fontAlgn="auto" hangingPunct="1">
              <a:spcAft>
                <a:spcPts val="0"/>
              </a:spcAft>
              <a:buFont typeface="Arial" panose="020B0604020202020204" pitchFamily="34" charset="0"/>
              <a:buChar char="•"/>
              <a:defRPr/>
            </a:pPr>
            <a:r>
              <a:rPr lang="en-US" dirty="0">
                <a:solidFill>
                  <a:srgbClr val="FF0000"/>
                </a:solidFill>
              </a:rPr>
              <a:t>Attend trainings and participate in time studies</a:t>
            </a:r>
          </a:p>
          <a:p>
            <a:pPr eaLnBrk="1" fontAlgn="auto" hangingPunct="1">
              <a:spcAft>
                <a:spcPts val="0"/>
              </a:spcAft>
              <a:buFont typeface="Arial" panose="020B0604020202020204" pitchFamily="34" charset="0"/>
              <a:buChar char="•"/>
              <a:defRPr/>
            </a:pPr>
            <a:endParaRPr lang="en-US" dirty="0">
              <a:solidFill>
                <a:srgbClr val="FF0000"/>
              </a:solidFill>
            </a:endParaRPr>
          </a:p>
          <a:p>
            <a:pPr eaLnBrk="1" fontAlgn="auto" hangingPunct="1">
              <a:spcAft>
                <a:spcPts val="0"/>
              </a:spcAft>
              <a:buFont typeface="Arial" panose="020B0604020202020204" pitchFamily="34" charset="0"/>
              <a:buChar char="•"/>
              <a:defRPr/>
            </a:pPr>
            <a:r>
              <a:rPr lang="en-US" dirty="0">
                <a:solidFill>
                  <a:srgbClr val="FF0000"/>
                </a:solidFill>
              </a:rPr>
              <a:t>Submit timely fiscal spreadsheets</a:t>
            </a:r>
          </a:p>
        </p:txBody>
      </p:sp>
      <p:sp>
        <p:nvSpPr>
          <p:cNvPr id="4" name="TextBox 3"/>
          <p:cNvSpPr txBox="1"/>
          <p:nvPr/>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9B3CC3A8-C765-4594-8AC6-48108574AFDF}" type="slidenum">
              <a:rPr lang="en-US" altLang="en-US" sz="1200" b="1">
                <a:solidFill>
                  <a:schemeClr val="bg1"/>
                </a:solidFill>
              </a:rPr>
              <a:pPr algn="r" eaLnBrk="1" hangingPunct="1"/>
              <a:t>24</a:t>
            </a:fld>
            <a:endParaRPr lang="en-US" altLang="en-US" sz="1200" b="1">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algn="ctr" eaLnBrk="1" hangingPunct="1"/>
            <a:r>
              <a:rPr lang="en-US" altLang="en-US" smtClean="0"/>
              <a:t>Helpful Hints</a:t>
            </a:r>
          </a:p>
        </p:txBody>
      </p:sp>
      <p:sp>
        <p:nvSpPr>
          <p:cNvPr id="3" name="Content Placeholder 2"/>
          <p:cNvSpPr>
            <a:spLocks noGrp="1"/>
          </p:cNvSpPr>
          <p:nvPr>
            <p:ph idx="1"/>
          </p:nvPr>
        </p:nvSpPr>
        <p:spPr>
          <a:xfrm>
            <a:off x="677863" y="1717675"/>
            <a:ext cx="10756900" cy="4348163"/>
          </a:xfrm>
        </p:spPr>
        <p:txBody>
          <a:bodyPr rtlCol="0">
            <a:normAutofit fontScale="85000" lnSpcReduction="20000"/>
          </a:bodyPr>
          <a:lstStyle/>
          <a:p>
            <a:pPr eaLnBrk="1" fontAlgn="auto" hangingPunct="1">
              <a:spcAft>
                <a:spcPts val="0"/>
              </a:spcAft>
              <a:buFont typeface="Arial" panose="020B0604020202020204" pitchFamily="34" charset="0"/>
              <a:buChar char="•"/>
              <a:defRPr/>
            </a:pPr>
            <a:r>
              <a:rPr lang="en-US" dirty="0"/>
              <a:t>Talk with other states to learn from their experiences</a:t>
            </a:r>
          </a:p>
          <a:p>
            <a:pPr eaLnBrk="1" fontAlgn="auto" hangingPunct="1">
              <a:spcAft>
                <a:spcPts val="0"/>
              </a:spcAft>
              <a:buFont typeface="Arial" panose="020B0604020202020204" pitchFamily="34" charset="0"/>
              <a:buChar char="•"/>
              <a:defRPr/>
            </a:pPr>
            <a:r>
              <a:rPr lang="en-US" dirty="0"/>
              <a:t>Early collaboration between State and local staff and preliminary mini-pilots can improve the accuracy of codes and need for further refinement</a:t>
            </a:r>
          </a:p>
          <a:p>
            <a:pPr eaLnBrk="1" fontAlgn="auto" hangingPunct="1">
              <a:spcAft>
                <a:spcPts val="0"/>
              </a:spcAft>
              <a:buFont typeface="Arial" panose="020B0604020202020204" pitchFamily="34" charset="0"/>
              <a:buChar char="•"/>
              <a:defRPr/>
            </a:pPr>
            <a:r>
              <a:rPr lang="en-US" dirty="0"/>
              <a:t>Provide thorough training and develop mechanism for answering ongoing questions</a:t>
            </a:r>
          </a:p>
          <a:p>
            <a:pPr eaLnBrk="1" fontAlgn="auto" hangingPunct="1">
              <a:spcAft>
                <a:spcPts val="0"/>
              </a:spcAft>
              <a:buFont typeface="Arial" panose="020B0604020202020204" pitchFamily="34" charset="0"/>
              <a:buChar char="•"/>
              <a:defRPr/>
            </a:pPr>
            <a:r>
              <a:rPr lang="en-US" dirty="0"/>
              <a:t>Set realistic goals for data collection and time study duration</a:t>
            </a:r>
          </a:p>
          <a:p>
            <a:pPr lvl="1" eaLnBrk="1" fontAlgn="auto" hangingPunct="1">
              <a:spcAft>
                <a:spcPts val="0"/>
              </a:spcAft>
              <a:buFont typeface="Arial" panose="020B0604020202020204" pitchFamily="34" charset="0"/>
              <a:buChar char="•"/>
              <a:defRPr/>
            </a:pPr>
            <a:r>
              <a:rPr lang="en-US" dirty="0"/>
              <a:t>Smaller agencies may need more time to gather data</a:t>
            </a:r>
          </a:p>
          <a:p>
            <a:pPr eaLnBrk="1" fontAlgn="auto" hangingPunct="1">
              <a:spcAft>
                <a:spcPts val="0"/>
              </a:spcAft>
              <a:buFont typeface="Arial" panose="020B0604020202020204" pitchFamily="34" charset="0"/>
              <a:buChar char="•"/>
              <a:defRPr/>
            </a:pPr>
            <a:r>
              <a:rPr lang="en-US" dirty="0"/>
              <a:t>Don’t over complicate!! Staff </a:t>
            </a:r>
            <a:r>
              <a:rPr lang="en-US" dirty="0" smtClean="0"/>
              <a:t>already perform </a:t>
            </a:r>
            <a:r>
              <a:rPr lang="en-US" dirty="0"/>
              <a:t>tasks; not </a:t>
            </a:r>
            <a:r>
              <a:rPr lang="en-US" dirty="0" smtClean="0"/>
              <a:t>changing day </a:t>
            </a:r>
            <a:r>
              <a:rPr lang="en-US" dirty="0"/>
              <a:t>to day operations</a:t>
            </a:r>
          </a:p>
          <a:p>
            <a:pPr eaLnBrk="1" fontAlgn="auto" hangingPunct="1">
              <a:spcAft>
                <a:spcPts val="0"/>
              </a:spcAft>
              <a:buFont typeface="Arial" panose="020B0604020202020204" pitchFamily="34" charset="0"/>
              <a:buChar char="•"/>
              <a:defRPr/>
            </a:pPr>
            <a:r>
              <a:rPr lang="en-US" dirty="0"/>
              <a:t>Collect complete costs for staff participating in time study (e.g., rent, utilities, etc</a:t>
            </a:r>
            <a:r>
              <a:rPr lang="en-US" dirty="0" smtClean="0"/>
              <a:t>.)</a:t>
            </a:r>
          </a:p>
          <a:p>
            <a:pPr eaLnBrk="1" fontAlgn="auto" hangingPunct="1">
              <a:spcAft>
                <a:spcPts val="0"/>
              </a:spcAft>
              <a:buFont typeface="Arial" panose="020B0604020202020204" pitchFamily="34" charset="0"/>
              <a:buChar char="•"/>
              <a:defRPr/>
            </a:pPr>
            <a:r>
              <a:rPr lang="en-US" dirty="0" smtClean="0"/>
              <a:t>Direct supervisor of staff participating in time study should be a part of the process of adjudicating moments, followed by real-time trainings as needed</a:t>
            </a:r>
            <a:endParaRPr lang="en-US" dirty="0"/>
          </a:p>
          <a:p>
            <a:pPr lvl="1" eaLnBrk="1" fontAlgn="auto" hangingPunct="1">
              <a:spcAft>
                <a:spcPts val="0"/>
              </a:spcAft>
              <a:buFont typeface="Arial" panose="020B0604020202020204" pitchFamily="34" charset="0"/>
              <a:buChar char="•"/>
              <a:defRPr/>
            </a:pPr>
            <a:endParaRPr lang="en-US" dirty="0"/>
          </a:p>
        </p:txBody>
      </p:sp>
      <p:sp>
        <p:nvSpPr>
          <p:cNvPr id="4" name="TextBox 3"/>
          <p:cNvSpPr txBox="1"/>
          <p:nvPr/>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38576A43-2ACC-4682-A8D7-231A37A81697}" type="slidenum">
              <a:rPr lang="en-US" altLang="en-US" sz="1200" b="1">
                <a:solidFill>
                  <a:schemeClr val="bg1"/>
                </a:solidFill>
              </a:rPr>
              <a:pPr algn="r" eaLnBrk="1" hangingPunct="1"/>
              <a:t>25</a:t>
            </a:fld>
            <a:endParaRPr lang="en-US" altLang="en-US" sz="1200" b="1">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1825625"/>
            <a:ext cx="12192000" cy="1320800"/>
          </a:xfrm>
        </p:spPr>
        <p:txBody>
          <a:bodyPr/>
          <a:lstStyle/>
          <a:p>
            <a:pPr algn="ctr" eaLnBrk="1" hangingPunct="1"/>
            <a:r>
              <a:rPr lang="en-US" altLang="en-US" smtClean="0"/>
              <a:t>Questions?</a:t>
            </a:r>
          </a:p>
        </p:txBody>
      </p:sp>
      <p:sp>
        <p:nvSpPr>
          <p:cNvPr id="4" name="TextBox 3"/>
          <p:cNvSpPr txBox="1"/>
          <p:nvPr/>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9ECD2DE6-D1FF-40A4-B701-9868856BB62E}" type="slidenum">
              <a:rPr lang="en-US" altLang="en-US" sz="1200" b="1">
                <a:solidFill>
                  <a:schemeClr val="bg1"/>
                </a:solidFill>
              </a:rPr>
              <a:pPr algn="r" eaLnBrk="1" hangingPunct="1"/>
              <a:t>26</a:t>
            </a:fld>
            <a:endParaRPr lang="en-US" altLang="en-US" sz="1200" b="1">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algn="ctr" eaLnBrk="1" hangingPunct="1"/>
            <a:r>
              <a:rPr lang="en-US" altLang="en-US" smtClean="0">
                <a:solidFill>
                  <a:srgbClr val="FF0000"/>
                </a:solidFill>
              </a:rPr>
              <a:t>Next Steps</a:t>
            </a:r>
          </a:p>
        </p:txBody>
      </p:sp>
      <p:sp>
        <p:nvSpPr>
          <p:cNvPr id="29699" name="Content Placeholder 2"/>
          <p:cNvSpPr>
            <a:spLocks noGrp="1"/>
          </p:cNvSpPr>
          <p:nvPr>
            <p:ph idx="1"/>
          </p:nvPr>
        </p:nvSpPr>
        <p:spPr/>
        <p:txBody>
          <a:bodyPr/>
          <a:lstStyle/>
          <a:p>
            <a:pPr eaLnBrk="1" hangingPunct="1"/>
            <a:r>
              <a:rPr lang="en-US" altLang="en-US" smtClean="0">
                <a:solidFill>
                  <a:srgbClr val="FF0000"/>
                </a:solidFill>
              </a:rPr>
              <a:t>Do we have enough support to move forward?</a:t>
            </a:r>
          </a:p>
          <a:p>
            <a:pPr lvl="1" eaLnBrk="1" hangingPunct="1"/>
            <a:r>
              <a:rPr lang="en-US" altLang="en-US" smtClean="0">
                <a:solidFill>
                  <a:srgbClr val="FF0000"/>
                </a:solidFill>
              </a:rPr>
              <a:t>If not, what will it take to get us there?</a:t>
            </a:r>
          </a:p>
          <a:p>
            <a:pPr eaLnBrk="1" hangingPunct="1"/>
            <a:r>
              <a:rPr lang="en-US" altLang="en-US" smtClean="0">
                <a:solidFill>
                  <a:srgbClr val="FF0000"/>
                </a:solidFill>
              </a:rPr>
              <a:t>Who needs to be involved in developing the infrastructure?</a:t>
            </a:r>
          </a:p>
          <a:p>
            <a:pPr eaLnBrk="1" hangingPunct="1"/>
            <a:r>
              <a:rPr lang="en-US" altLang="en-US" smtClean="0">
                <a:solidFill>
                  <a:srgbClr val="FF0000"/>
                </a:solidFill>
              </a:rPr>
              <a:t>What is our strategy for approaching the Medicaid agency?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878013" y="2549525"/>
            <a:ext cx="8597900" cy="1320800"/>
          </a:xfrm>
        </p:spPr>
        <p:txBody>
          <a:bodyPr/>
          <a:lstStyle/>
          <a:p>
            <a:pPr algn="ctr" eaLnBrk="1" hangingPunct="1"/>
            <a:r>
              <a:rPr lang="en-US" altLang="en-US" smtClean="0"/>
              <a:t>Overview of Administrative Claiming</a:t>
            </a:r>
          </a:p>
        </p:txBody>
      </p:sp>
      <p:sp>
        <p:nvSpPr>
          <p:cNvPr id="4" name="TextBox 3"/>
          <p:cNvSpPr txBox="1"/>
          <p:nvPr/>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BEBCE493-9980-441A-9F53-59E489E78F0B}" type="slidenum">
              <a:rPr lang="en-US" altLang="en-US" sz="1200" b="1">
                <a:solidFill>
                  <a:schemeClr val="bg1"/>
                </a:solidFill>
              </a:rPr>
              <a:pPr algn="r" eaLnBrk="1" hangingPunct="1"/>
              <a:t>3</a:t>
            </a:fld>
            <a:endParaRPr lang="en-US" altLang="en-US" sz="1200" b="1">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155700" y="338138"/>
            <a:ext cx="9236075" cy="1327150"/>
          </a:xfrm>
        </p:spPr>
        <p:txBody>
          <a:bodyPr/>
          <a:lstStyle/>
          <a:p>
            <a:pPr eaLnBrk="1" hangingPunct="1"/>
            <a:r>
              <a:rPr lang="en-US" altLang="en-US" smtClean="0"/>
              <a:t>Medicaid Administrative Claiming Overview</a:t>
            </a:r>
          </a:p>
        </p:txBody>
      </p:sp>
      <p:sp>
        <p:nvSpPr>
          <p:cNvPr id="3" name="Content Placeholder 2"/>
          <p:cNvSpPr>
            <a:spLocks noGrp="1"/>
          </p:cNvSpPr>
          <p:nvPr>
            <p:ph sz="quarter" idx="10"/>
          </p:nvPr>
        </p:nvSpPr>
        <p:spPr>
          <a:xfrm>
            <a:off x="685800" y="1843088"/>
            <a:ext cx="10387013" cy="4554537"/>
          </a:xfrm>
        </p:spPr>
        <p:txBody>
          <a:bodyPr rtlCol="0">
            <a:normAutofit/>
          </a:bodyPr>
          <a:lstStyle/>
          <a:p>
            <a:pPr eaLnBrk="1" fontAlgn="auto" hangingPunct="1">
              <a:spcAft>
                <a:spcPts val="0"/>
              </a:spcAft>
              <a:buFont typeface="Arial" panose="020B0604020202020204" pitchFamily="34" charset="0"/>
              <a:buChar char="•"/>
              <a:defRPr/>
            </a:pPr>
            <a:r>
              <a:rPr lang="en-US" dirty="0"/>
              <a:t>Administrative Claiming provides federal financial participation (FFP), generally 50%, to cover activities that contribute to the efficient and effective administration of the Medicaid program</a:t>
            </a:r>
          </a:p>
          <a:p>
            <a:pPr eaLnBrk="1" fontAlgn="auto" hangingPunct="1">
              <a:spcAft>
                <a:spcPts val="0"/>
              </a:spcAft>
              <a:buFont typeface="Arial" panose="020B0604020202020204" pitchFamily="34" charset="0"/>
              <a:buChar char="•"/>
              <a:defRPr/>
            </a:pPr>
            <a:r>
              <a:rPr lang="en-US" dirty="0"/>
              <a:t>Many local agency functions </a:t>
            </a:r>
            <a:r>
              <a:rPr lang="en-US" dirty="0" smtClean="0"/>
              <a:t>potentially </a:t>
            </a:r>
            <a:r>
              <a:rPr lang="en-US" dirty="0"/>
              <a:t>eligible for matching Medicaid administrative funds</a:t>
            </a:r>
          </a:p>
          <a:p>
            <a:pPr eaLnBrk="1" fontAlgn="auto" hangingPunct="1">
              <a:spcAft>
                <a:spcPts val="0"/>
              </a:spcAft>
              <a:buFont typeface="Arial" panose="020B0604020202020204" pitchFamily="34" charset="0"/>
              <a:buChar char="•"/>
              <a:defRPr/>
            </a:pPr>
            <a:r>
              <a:rPr lang="en-US" dirty="0"/>
              <a:t>Administrative claiming can provide an ongoing, sustainable source of funding for enhanced local agency activities</a:t>
            </a:r>
          </a:p>
          <a:p>
            <a:pPr eaLnBrk="1" fontAlgn="auto" hangingPunct="1">
              <a:spcAft>
                <a:spcPts val="0"/>
              </a:spcAft>
              <a:buFont typeface="Arial" panose="020B0604020202020204" pitchFamily="34" charset="0"/>
              <a:buChar char="•"/>
              <a:defRPr/>
            </a:pPr>
            <a:r>
              <a:rPr lang="en-US" dirty="0"/>
              <a:t>Note:  It is likely other agencies in your state are already conducting Administrative Claiming and they may be able to provide technical support</a:t>
            </a:r>
          </a:p>
          <a:p>
            <a:pPr marL="321457" indent="-321457" eaLnBrk="1" fontAlgn="auto" hangingPunct="1">
              <a:spcAft>
                <a:spcPts val="0"/>
              </a:spcAft>
              <a:buFont typeface="Arial" panose="020B0604020202020204" pitchFamily="34" charset="0"/>
              <a:buChar char="•"/>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616075" y="77788"/>
            <a:ext cx="9234488" cy="1325562"/>
          </a:xfrm>
        </p:spPr>
        <p:txBody>
          <a:bodyPr/>
          <a:lstStyle/>
          <a:p>
            <a:pPr eaLnBrk="1" hangingPunct="1"/>
            <a:r>
              <a:rPr lang="en-US" altLang="en-US" smtClean="0"/>
              <a:t>Medicaid Administrative Claiming for NWD/ADRCs</a:t>
            </a:r>
          </a:p>
        </p:txBody>
      </p:sp>
      <p:sp>
        <p:nvSpPr>
          <p:cNvPr id="7171" name="Content Placeholder 2"/>
          <p:cNvSpPr>
            <a:spLocks noGrp="1"/>
          </p:cNvSpPr>
          <p:nvPr>
            <p:ph sz="quarter" idx="10"/>
          </p:nvPr>
        </p:nvSpPr>
        <p:spPr>
          <a:xfrm>
            <a:off x="838200" y="1820863"/>
            <a:ext cx="10515600" cy="4179887"/>
          </a:xfrm>
        </p:spPr>
        <p:txBody>
          <a:bodyPr/>
          <a:lstStyle/>
          <a:p>
            <a:pPr eaLnBrk="1" hangingPunct="1"/>
            <a:r>
              <a:rPr lang="en-US" altLang="en-US" dirty="0" smtClean="0"/>
              <a:t>Endorsed by ACL and CMS</a:t>
            </a:r>
          </a:p>
          <a:p>
            <a:pPr lvl="1" eaLnBrk="1" hangingPunct="1"/>
            <a:r>
              <a:rPr lang="en-US" altLang="en-US" dirty="0" smtClean="0"/>
              <a:t>See:  </a:t>
            </a:r>
            <a:r>
              <a:rPr lang="en-US" altLang="en-US" dirty="0" smtClean="0">
                <a:hlinkClick r:id="rId2"/>
              </a:rPr>
              <a:t>https://www.medicaid.gov/medicaid/financing-and-reimbursement/admin-claiming/no-wrong-door/index.html</a:t>
            </a:r>
            <a:r>
              <a:rPr lang="en-US" altLang="en-US" dirty="0" smtClean="0"/>
              <a:t> </a:t>
            </a:r>
          </a:p>
          <a:p>
            <a:pPr eaLnBrk="1" hangingPunct="1"/>
            <a:r>
              <a:rPr lang="en-US" altLang="en-US" dirty="0" smtClean="0"/>
              <a:t>As of March 2017, in place in a number of states - for an updated list, please visit </a:t>
            </a:r>
            <a:r>
              <a:rPr lang="en-US" altLang="en-US" dirty="0" smtClean="0">
                <a:hlinkClick r:id="rId3"/>
              </a:rPr>
              <a:t>nwd.acl.gov/resources.html</a:t>
            </a:r>
            <a:endParaRPr lang="en-US" altLang="en-US" dirty="0" smtClean="0"/>
          </a:p>
        </p:txBody>
      </p:sp>
      <p:graphicFrame>
        <p:nvGraphicFramePr>
          <p:cNvPr id="4" name="Table 3"/>
          <p:cNvGraphicFramePr>
            <a:graphicFrameLocks noGrp="1"/>
          </p:cNvGraphicFramePr>
          <p:nvPr>
            <p:extLst>
              <p:ext uri="{D42A27DB-BD31-4B8C-83A1-F6EECF244321}">
                <p14:modId xmlns:p14="http://schemas.microsoft.com/office/powerpoint/2010/main" val="2969420576"/>
              </p:ext>
            </p:extLst>
          </p:nvPr>
        </p:nvGraphicFramePr>
        <p:xfrm>
          <a:off x="1481138" y="4124325"/>
          <a:ext cx="8128000" cy="2286000"/>
        </p:xfrm>
        <a:graphic>
          <a:graphicData uri="http://schemas.openxmlformats.org/drawingml/2006/table">
            <a:tbl>
              <a:tblPr firstRow="1" bandRow="1">
                <a:tableStyleId>{2D5ABB26-0587-4C30-8999-92F81FD0307C}</a:tableStyleId>
              </a:tblPr>
              <a:tblGrid>
                <a:gridCol w="4064000"/>
                <a:gridCol w="4064000"/>
              </a:tblGrid>
              <a:tr h="370840">
                <a:tc>
                  <a:txBody>
                    <a:bodyPr/>
                    <a:lstStyle/>
                    <a:p>
                      <a:pPr marL="342900" indent="-342900" algn="l" defTabSz="914400" rtl="0" eaLnBrk="1" latinLnBrk="0" hangingPunct="1">
                        <a:buFont typeface="Arial" panose="020B0604020202020204" pitchFamily="34" charset="0"/>
                        <a:buChar char="•"/>
                      </a:pPr>
                      <a:r>
                        <a:rPr lang="en-US" sz="2400" kern="1200" dirty="0" smtClean="0">
                          <a:solidFill>
                            <a:schemeClr val="tx1"/>
                          </a:solidFill>
                          <a:latin typeface="+mn-lt"/>
                          <a:ea typeface="+mn-ea"/>
                          <a:cs typeface="+mn-cs"/>
                        </a:rPr>
                        <a:t>DC</a:t>
                      </a:r>
                      <a:endParaRPr lang="en-US" sz="2400" kern="1200" dirty="0">
                        <a:solidFill>
                          <a:schemeClr val="tx1"/>
                        </a:solidFill>
                        <a:latin typeface="+mn-lt"/>
                        <a:ea typeface="+mn-ea"/>
                        <a:cs typeface="+mn-cs"/>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kern="1200" dirty="0" smtClean="0">
                          <a:solidFill>
                            <a:schemeClr val="tx1"/>
                          </a:solidFill>
                          <a:latin typeface="+mn-lt"/>
                          <a:ea typeface="+mn-ea"/>
                          <a:cs typeface="+mn-cs"/>
                        </a:rPr>
                        <a:t>New Hampshire</a:t>
                      </a:r>
                    </a:p>
                  </a:txBody>
                  <a:tcPr/>
                </a:tc>
              </a:tr>
              <a:tr h="370840">
                <a:tc>
                  <a:txBody>
                    <a:bodyPr/>
                    <a:lstStyle/>
                    <a:p>
                      <a:pPr marL="342900" indent="-342900" algn="l" defTabSz="914400" rtl="0" eaLnBrk="1" latinLnBrk="0" hangingPunct="1">
                        <a:buFont typeface="Arial" panose="020B0604020202020204" pitchFamily="34" charset="0"/>
                        <a:buChar char="•"/>
                      </a:pPr>
                      <a:r>
                        <a:rPr lang="en-US" sz="2400" kern="1200" dirty="0" smtClean="0">
                          <a:solidFill>
                            <a:schemeClr val="tx1"/>
                          </a:solidFill>
                          <a:latin typeface="+mn-lt"/>
                          <a:ea typeface="+mn-ea"/>
                          <a:cs typeface="+mn-cs"/>
                        </a:rPr>
                        <a:t>Florida</a:t>
                      </a:r>
                      <a:endParaRPr lang="en-US" sz="2400" kern="1200" dirty="0">
                        <a:solidFill>
                          <a:schemeClr val="tx1"/>
                        </a:solidFill>
                        <a:latin typeface="+mn-lt"/>
                        <a:ea typeface="+mn-ea"/>
                        <a:cs typeface="+mn-cs"/>
                      </a:endParaRPr>
                    </a:p>
                  </a:txBody>
                  <a:tcPr/>
                </a:tc>
                <a:tc>
                  <a:txBody>
                    <a:bodyPr/>
                    <a:lstStyle/>
                    <a:p>
                      <a:pPr marL="342900" indent="-342900">
                        <a:buFont typeface="Arial" panose="020B0604020202020204" pitchFamily="34" charset="0"/>
                        <a:buChar char="•"/>
                      </a:pPr>
                      <a:r>
                        <a:rPr lang="en-US" sz="2400" dirty="0" smtClean="0"/>
                        <a:t>Ohio</a:t>
                      </a:r>
                      <a:endParaRPr lang="en-US" sz="2400" dirty="0"/>
                    </a:p>
                  </a:txBody>
                  <a:tcPr/>
                </a:tc>
              </a:tr>
              <a:tr h="370840">
                <a:tc>
                  <a:txBody>
                    <a:bodyPr/>
                    <a:lstStyle/>
                    <a:p>
                      <a:pPr marL="342900" indent="-342900">
                        <a:buFont typeface="Arial" panose="020B0604020202020204" pitchFamily="34" charset="0"/>
                        <a:buChar char="•"/>
                      </a:pPr>
                      <a:r>
                        <a:rPr lang="en-US" sz="2400" dirty="0" smtClean="0"/>
                        <a:t>Massachusetts</a:t>
                      </a:r>
                      <a:endParaRPr lang="en-US" sz="2400" dirty="0"/>
                    </a:p>
                  </a:txBody>
                  <a:tcPr/>
                </a:tc>
                <a:tc>
                  <a:txBody>
                    <a:bodyPr/>
                    <a:lstStyle/>
                    <a:p>
                      <a:pPr marL="342900" indent="-342900">
                        <a:buFont typeface="Arial" panose="020B0604020202020204" pitchFamily="34" charset="0"/>
                        <a:buChar char="•"/>
                      </a:pPr>
                      <a:r>
                        <a:rPr lang="en-US" sz="2400" dirty="0" smtClean="0"/>
                        <a:t>Oregon</a:t>
                      </a:r>
                      <a:endParaRPr lang="en-US" sz="2400" dirty="0"/>
                    </a:p>
                  </a:txBody>
                  <a:tcPr/>
                </a:tc>
              </a:tr>
              <a:tr h="370840">
                <a:tc>
                  <a:txBody>
                    <a:bodyPr/>
                    <a:lstStyle/>
                    <a:p>
                      <a:pPr marL="342900" indent="-342900">
                        <a:buFont typeface="Arial" panose="020B0604020202020204" pitchFamily="34" charset="0"/>
                        <a:buChar char="•"/>
                      </a:pPr>
                      <a:r>
                        <a:rPr lang="en-US" sz="2400" dirty="0" smtClean="0"/>
                        <a:t>Maryland</a:t>
                      </a:r>
                      <a:endParaRPr lang="en-US" sz="2400" dirty="0"/>
                    </a:p>
                  </a:txBody>
                  <a:tcPr/>
                </a:tc>
                <a:tc>
                  <a:txBody>
                    <a:bodyPr/>
                    <a:lstStyle/>
                    <a:p>
                      <a:pPr marL="342900" indent="-342900">
                        <a:buFont typeface="Arial" panose="020B0604020202020204" pitchFamily="34" charset="0"/>
                        <a:buChar char="•"/>
                      </a:pPr>
                      <a:r>
                        <a:rPr lang="en-US" sz="2400" dirty="0" smtClean="0"/>
                        <a:t>Washington</a:t>
                      </a:r>
                      <a:endParaRPr lang="en-US" sz="2400" dirty="0"/>
                    </a:p>
                  </a:txBody>
                  <a:tcPr/>
                </a:tc>
              </a:tr>
              <a:tr h="370840">
                <a:tc>
                  <a:txBody>
                    <a:bodyPr/>
                    <a:lstStyle/>
                    <a:p>
                      <a:pPr marL="342900" indent="-342900">
                        <a:buFont typeface="Arial" panose="020B0604020202020204" pitchFamily="34" charset="0"/>
                        <a:buChar char="•"/>
                      </a:pPr>
                      <a:r>
                        <a:rPr lang="en-US" sz="2400" dirty="0" smtClean="0"/>
                        <a:t>Montana</a:t>
                      </a:r>
                      <a:endParaRPr lang="en-US" sz="2400" dirty="0"/>
                    </a:p>
                  </a:txBody>
                  <a:tcPr/>
                </a:tc>
                <a:tc>
                  <a:txBody>
                    <a:bodyPr/>
                    <a:lstStyle/>
                    <a:p>
                      <a:pPr marL="342900" indent="-342900">
                        <a:buFont typeface="Arial" panose="020B0604020202020204" pitchFamily="34" charset="0"/>
                        <a:buChar char="•"/>
                      </a:pPr>
                      <a:r>
                        <a:rPr lang="en-US" sz="2400" dirty="0" smtClean="0"/>
                        <a:t>Wisconsin</a:t>
                      </a:r>
                      <a:endParaRPr lang="en-US" sz="2400" dirty="0"/>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927225" y="350838"/>
            <a:ext cx="7886700" cy="1327150"/>
          </a:xfrm>
        </p:spPr>
        <p:txBody>
          <a:bodyPr/>
          <a:lstStyle/>
          <a:p>
            <a:pPr eaLnBrk="1" hangingPunct="1"/>
            <a:r>
              <a:rPr lang="en-US" altLang="en-US" smtClean="0"/>
              <a:t>Activities Reimbursed Under Administrative Claiming</a:t>
            </a:r>
          </a:p>
        </p:txBody>
      </p:sp>
      <p:sp>
        <p:nvSpPr>
          <p:cNvPr id="8195" name="Content Placeholder 2"/>
          <p:cNvSpPr>
            <a:spLocks noGrp="1"/>
          </p:cNvSpPr>
          <p:nvPr>
            <p:ph sz="quarter" idx="10"/>
          </p:nvPr>
        </p:nvSpPr>
        <p:spPr>
          <a:xfrm>
            <a:off x="811212" y="1852613"/>
            <a:ext cx="10767229" cy="4486275"/>
          </a:xfrm>
        </p:spPr>
        <p:txBody>
          <a:bodyPr/>
          <a:lstStyle/>
          <a:p>
            <a:pPr eaLnBrk="1" hangingPunct="1"/>
            <a:r>
              <a:rPr lang="en-US" altLang="en-US" dirty="0" smtClean="0"/>
              <a:t>Potential Medicaid related activities include:</a:t>
            </a:r>
          </a:p>
        </p:txBody>
      </p:sp>
      <p:sp>
        <p:nvSpPr>
          <p:cNvPr id="4" name="TextBox 3"/>
          <p:cNvSpPr txBox="1"/>
          <p:nvPr/>
        </p:nvSpPr>
        <p:spPr>
          <a:xfrm>
            <a:off x="995867" y="2480553"/>
            <a:ext cx="9822553" cy="1964127"/>
          </a:xfrm>
          <a:prstGeom prst="rect">
            <a:avLst/>
          </a:prstGeom>
          <a:noFill/>
        </p:spPr>
        <p:txBody>
          <a:bodyPr wrap="square" numCol="2">
            <a:spAutoFit/>
          </a:bodyPr>
          <a:lstStyle/>
          <a:p>
            <a:pPr marL="685800" lvl="1" indent="-228600" eaLnBrk="1" fontAlgn="auto" hangingPunct="1">
              <a:lnSpc>
                <a:spcPct val="70000"/>
              </a:lnSpc>
              <a:spcBef>
                <a:spcPts val="500"/>
              </a:spcBef>
              <a:spcAft>
                <a:spcPts val="0"/>
              </a:spcAft>
              <a:buSzPct val="80000"/>
              <a:buFont typeface="Arial" panose="020B0604020202020204" pitchFamily="34" charset="0"/>
              <a:buChar char="•"/>
              <a:defRPr/>
            </a:pPr>
            <a:r>
              <a:rPr lang="en-US" sz="2400" dirty="0">
                <a:latin typeface="+mn-lt"/>
              </a:rPr>
              <a:t>Outreach and enrollment</a:t>
            </a:r>
          </a:p>
          <a:p>
            <a:pPr marL="685800" lvl="1" indent="-228600" eaLnBrk="1" fontAlgn="auto" hangingPunct="1">
              <a:lnSpc>
                <a:spcPct val="70000"/>
              </a:lnSpc>
              <a:spcBef>
                <a:spcPts val="500"/>
              </a:spcBef>
              <a:spcAft>
                <a:spcPts val="0"/>
              </a:spcAft>
              <a:buSzPct val="80000"/>
              <a:buFont typeface="Arial" panose="020B0604020202020204" pitchFamily="34" charset="0"/>
              <a:buChar char="•"/>
              <a:defRPr/>
            </a:pPr>
            <a:r>
              <a:rPr lang="en-US" sz="2400" dirty="0">
                <a:latin typeface="+mn-lt"/>
              </a:rPr>
              <a:t>Case management</a:t>
            </a:r>
          </a:p>
          <a:p>
            <a:pPr marL="685800" lvl="1" indent="-228600" eaLnBrk="1" fontAlgn="auto" hangingPunct="1">
              <a:lnSpc>
                <a:spcPct val="70000"/>
              </a:lnSpc>
              <a:spcBef>
                <a:spcPts val="500"/>
              </a:spcBef>
              <a:spcAft>
                <a:spcPts val="0"/>
              </a:spcAft>
              <a:buSzPct val="80000"/>
              <a:buFont typeface="Arial" panose="020B0604020202020204" pitchFamily="34" charset="0"/>
              <a:buChar char="•"/>
              <a:defRPr/>
            </a:pPr>
            <a:r>
              <a:rPr lang="en-US" sz="2400" dirty="0">
                <a:latin typeface="+mn-lt"/>
              </a:rPr>
              <a:t>Provider monitoring</a:t>
            </a:r>
          </a:p>
          <a:p>
            <a:pPr marL="685800" lvl="1" indent="-228600" eaLnBrk="1" fontAlgn="auto" hangingPunct="1">
              <a:lnSpc>
                <a:spcPct val="70000"/>
              </a:lnSpc>
              <a:spcBef>
                <a:spcPts val="500"/>
              </a:spcBef>
              <a:spcAft>
                <a:spcPts val="0"/>
              </a:spcAft>
              <a:buSzPct val="80000"/>
              <a:buFont typeface="Arial" panose="020B0604020202020204" pitchFamily="34" charset="0"/>
              <a:buChar char="•"/>
              <a:defRPr/>
            </a:pPr>
            <a:r>
              <a:rPr lang="en-US" sz="2400" dirty="0">
                <a:latin typeface="+mn-lt"/>
              </a:rPr>
              <a:t>Planning and </a:t>
            </a:r>
            <a:r>
              <a:rPr lang="en-US" sz="2400" dirty="0" smtClean="0">
                <a:latin typeface="+mn-lt"/>
              </a:rPr>
              <a:t>development</a:t>
            </a:r>
          </a:p>
          <a:p>
            <a:pPr marL="685800" lvl="1" indent="-228600" eaLnBrk="1" fontAlgn="auto" hangingPunct="1">
              <a:lnSpc>
                <a:spcPct val="70000"/>
              </a:lnSpc>
              <a:spcBef>
                <a:spcPts val="500"/>
              </a:spcBef>
              <a:spcAft>
                <a:spcPts val="0"/>
              </a:spcAft>
              <a:buSzPct val="80000"/>
              <a:buFont typeface="Arial" panose="020B0604020202020204" pitchFamily="34" charset="0"/>
              <a:buChar char="•"/>
              <a:defRPr/>
            </a:pPr>
            <a:r>
              <a:rPr lang="en-US" sz="2400" dirty="0" smtClean="0">
                <a:latin typeface="+mn-lt"/>
              </a:rPr>
              <a:t>Training</a:t>
            </a:r>
            <a:endParaRPr lang="en-US" sz="2400" dirty="0">
              <a:latin typeface="+mn-lt"/>
            </a:endParaRPr>
          </a:p>
          <a:p>
            <a:pPr marL="685800" lvl="1" indent="-228600" eaLnBrk="1" fontAlgn="auto" hangingPunct="1">
              <a:lnSpc>
                <a:spcPct val="70000"/>
              </a:lnSpc>
              <a:spcBef>
                <a:spcPts val="500"/>
              </a:spcBef>
              <a:spcAft>
                <a:spcPts val="0"/>
              </a:spcAft>
              <a:buSzPct val="80000"/>
              <a:buFont typeface="Arial" panose="020B0604020202020204" pitchFamily="34" charset="0"/>
              <a:buChar char="•"/>
              <a:defRPr/>
            </a:pPr>
            <a:endParaRPr lang="en-US" sz="2400" dirty="0">
              <a:latin typeface="+mn-lt"/>
            </a:endParaRPr>
          </a:p>
          <a:p>
            <a:pPr marL="685800" lvl="1" indent="-228600" eaLnBrk="1" fontAlgn="auto" hangingPunct="1">
              <a:lnSpc>
                <a:spcPct val="70000"/>
              </a:lnSpc>
              <a:spcBef>
                <a:spcPts val="500"/>
              </a:spcBef>
              <a:spcAft>
                <a:spcPts val="0"/>
              </a:spcAft>
              <a:buSzPct val="80000"/>
              <a:buFont typeface="Arial" panose="020B0604020202020204" pitchFamily="34" charset="0"/>
              <a:buChar char="•"/>
              <a:defRPr/>
            </a:pPr>
            <a:r>
              <a:rPr lang="en-US" sz="2400" dirty="0" smtClean="0">
                <a:latin typeface="+mn-lt"/>
              </a:rPr>
              <a:t>Reporting/program management</a:t>
            </a:r>
            <a:endParaRPr lang="en-US" sz="2400" dirty="0">
              <a:latin typeface="+mn-lt"/>
            </a:endParaRPr>
          </a:p>
          <a:p>
            <a:pPr marL="685800" lvl="1" indent="-228600" eaLnBrk="1" fontAlgn="auto" hangingPunct="1">
              <a:lnSpc>
                <a:spcPct val="70000"/>
              </a:lnSpc>
              <a:spcBef>
                <a:spcPts val="500"/>
              </a:spcBef>
              <a:spcAft>
                <a:spcPts val="0"/>
              </a:spcAft>
              <a:buSzPct val="80000"/>
              <a:buFont typeface="Arial" panose="020B0604020202020204" pitchFamily="34" charset="0"/>
              <a:buChar char="•"/>
              <a:defRPr/>
            </a:pPr>
            <a:r>
              <a:rPr lang="en-US" sz="2400" dirty="0">
                <a:latin typeface="+mn-lt"/>
              </a:rPr>
              <a:t>Network development</a:t>
            </a:r>
          </a:p>
          <a:p>
            <a:pPr marL="685800" lvl="1" indent="-228600" eaLnBrk="1" fontAlgn="auto" hangingPunct="1">
              <a:lnSpc>
                <a:spcPct val="70000"/>
              </a:lnSpc>
              <a:spcBef>
                <a:spcPts val="500"/>
              </a:spcBef>
              <a:spcAft>
                <a:spcPts val="0"/>
              </a:spcAft>
              <a:buSzPct val="80000"/>
              <a:buFont typeface="Arial" panose="020B0604020202020204" pitchFamily="34" charset="0"/>
              <a:buChar char="•"/>
              <a:defRPr/>
            </a:pPr>
            <a:r>
              <a:rPr lang="en-US" sz="2400" dirty="0">
                <a:latin typeface="+mn-lt"/>
              </a:rPr>
              <a:t>Auditing </a:t>
            </a:r>
          </a:p>
          <a:p>
            <a:pPr marL="685800" lvl="1" indent="-228600" eaLnBrk="1" fontAlgn="auto" hangingPunct="1">
              <a:lnSpc>
                <a:spcPct val="70000"/>
              </a:lnSpc>
              <a:spcBef>
                <a:spcPts val="500"/>
              </a:spcBef>
              <a:spcAft>
                <a:spcPts val="0"/>
              </a:spcAft>
              <a:buSzPct val="80000"/>
              <a:buFont typeface="Arial" panose="020B0604020202020204" pitchFamily="34" charset="0"/>
              <a:buChar char="•"/>
              <a:defRPr/>
            </a:pPr>
            <a:r>
              <a:rPr lang="en-US" sz="2400" dirty="0">
                <a:latin typeface="+mn-lt"/>
              </a:rPr>
              <a:t>Quality </a:t>
            </a:r>
            <a:r>
              <a:rPr lang="en-US" sz="2400" dirty="0" smtClean="0">
                <a:latin typeface="+mn-lt"/>
              </a:rPr>
              <a:t>improvement</a:t>
            </a:r>
          </a:p>
          <a:p>
            <a:pPr marL="685800" lvl="1" indent="-228600" eaLnBrk="1" fontAlgn="auto" hangingPunct="1">
              <a:lnSpc>
                <a:spcPct val="70000"/>
              </a:lnSpc>
              <a:spcBef>
                <a:spcPts val="500"/>
              </a:spcBef>
              <a:spcAft>
                <a:spcPts val="0"/>
              </a:spcAft>
              <a:buSzPct val="80000"/>
              <a:buFont typeface="Arial" panose="020B0604020202020204" pitchFamily="34" charset="0"/>
              <a:buChar char="•"/>
              <a:defRPr/>
            </a:pPr>
            <a:r>
              <a:rPr lang="en-US" sz="2400" dirty="0" smtClean="0">
                <a:latin typeface="+mn-lt"/>
              </a:rPr>
              <a:t>Person-Centered Counseling</a:t>
            </a:r>
            <a:endParaRPr lang="en-US" sz="2400" dirty="0">
              <a:latin typeface="+mn-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196850"/>
            <a:ext cx="12192000" cy="1327150"/>
          </a:xfrm>
        </p:spPr>
        <p:txBody>
          <a:bodyPr/>
          <a:lstStyle/>
          <a:p>
            <a:pPr eaLnBrk="1" hangingPunct="1"/>
            <a:r>
              <a:rPr lang="en-US" altLang="en-US" smtClean="0"/>
              <a:t>Why Should States Pursue Administrative Claiming?</a:t>
            </a:r>
          </a:p>
        </p:txBody>
      </p:sp>
      <p:sp>
        <p:nvSpPr>
          <p:cNvPr id="3" name="Content Placeholder 2"/>
          <p:cNvSpPr>
            <a:spLocks noGrp="1"/>
          </p:cNvSpPr>
          <p:nvPr>
            <p:ph sz="quarter" idx="10"/>
          </p:nvPr>
        </p:nvSpPr>
        <p:spPr>
          <a:xfrm>
            <a:off x="503238" y="1409701"/>
            <a:ext cx="10964862" cy="5311140"/>
          </a:xfrm>
        </p:spPr>
        <p:txBody>
          <a:bodyPr rtlCol="0">
            <a:normAutofit fontScale="92500"/>
          </a:bodyPr>
          <a:lstStyle/>
          <a:p>
            <a:pPr eaLnBrk="1" fontAlgn="auto" hangingPunct="1">
              <a:spcAft>
                <a:spcPts val="0"/>
              </a:spcAft>
              <a:buFont typeface="Arial" panose="020B0604020202020204" pitchFamily="34" charset="0"/>
              <a:buChar char="•"/>
              <a:defRPr/>
            </a:pPr>
            <a:r>
              <a:rPr lang="en-US" dirty="0"/>
              <a:t>Ongoing source of funding:</a:t>
            </a:r>
          </a:p>
          <a:p>
            <a:pPr lvl="1" eaLnBrk="1" fontAlgn="auto" hangingPunct="1">
              <a:spcAft>
                <a:spcPts val="0"/>
              </a:spcAft>
              <a:buFont typeface="Arial" panose="020B0604020202020204" pitchFamily="34" charset="0"/>
              <a:buChar char="•"/>
              <a:defRPr/>
            </a:pPr>
            <a:r>
              <a:rPr lang="en-US" dirty="0"/>
              <a:t>Once approved, funding will continue</a:t>
            </a:r>
          </a:p>
          <a:p>
            <a:pPr lvl="1" eaLnBrk="1" fontAlgn="auto" hangingPunct="1">
              <a:spcAft>
                <a:spcPts val="0"/>
              </a:spcAft>
              <a:buFont typeface="Arial" panose="020B0604020202020204" pitchFamily="34" charset="0"/>
              <a:buChar char="•"/>
              <a:defRPr/>
            </a:pPr>
            <a:r>
              <a:rPr lang="en-US" dirty="0" smtClean="0"/>
              <a:t>Wisconsin claims 38-40% federal dollars*</a:t>
            </a:r>
          </a:p>
          <a:p>
            <a:pPr eaLnBrk="1" fontAlgn="auto" hangingPunct="1">
              <a:spcAft>
                <a:spcPts val="0"/>
              </a:spcAft>
              <a:buFont typeface="Arial" panose="020B0604020202020204" pitchFamily="34" charset="0"/>
              <a:buChar char="•"/>
              <a:defRPr/>
            </a:pPr>
            <a:r>
              <a:rPr lang="en-US" dirty="0" smtClean="0"/>
              <a:t>Strengthens the case for State and local funding:</a:t>
            </a:r>
          </a:p>
          <a:p>
            <a:pPr lvl="1" eaLnBrk="1" fontAlgn="auto" hangingPunct="1">
              <a:spcAft>
                <a:spcPts val="0"/>
              </a:spcAft>
              <a:buFont typeface="Arial" panose="020B0604020202020204" pitchFamily="34" charset="0"/>
              <a:buChar char="•"/>
              <a:defRPr/>
            </a:pPr>
            <a:r>
              <a:rPr lang="en-US" dirty="0" smtClean="0"/>
              <a:t>Local </a:t>
            </a:r>
            <a:r>
              <a:rPr lang="en-US" dirty="0"/>
              <a:t>funding can present challenges if not consistently provided or if state funds are not used to cover parts of the state where local funding is unavailable or insufficient</a:t>
            </a:r>
            <a:endParaRPr lang="en-US" dirty="0" smtClean="0"/>
          </a:p>
          <a:p>
            <a:pPr lvl="1" eaLnBrk="1" fontAlgn="auto" hangingPunct="1">
              <a:spcAft>
                <a:spcPts val="0"/>
              </a:spcAft>
              <a:buFont typeface="Arial" panose="020B0604020202020204" pitchFamily="34" charset="0"/>
              <a:buChar char="•"/>
              <a:defRPr/>
            </a:pPr>
            <a:r>
              <a:rPr lang="en-US" dirty="0" smtClean="0"/>
              <a:t>Reinforces local agencies as a core infrastructure supporting the Medicaid program</a:t>
            </a:r>
          </a:p>
          <a:p>
            <a:pPr eaLnBrk="1" fontAlgn="auto" hangingPunct="1">
              <a:spcAft>
                <a:spcPts val="0"/>
              </a:spcAft>
              <a:buFont typeface="Arial" panose="020B0604020202020204" pitchFamily="34" charset="0"/>
              <a:buChar char="•"/>
              <a:defRPr/>
            </a:pPr>
            <a:r>
              <a:rPr lang="en-US" dirty="0" smtClean="0"/>
              <a:t>This funding becomes the backbone for securing additional revenue sources:</a:t>
            </a:r>
          </a:p>
          <a:p>
            <a:pPr lvl="1" eaLnBrk="1" fontAlgn="auto" hangingPunct="1">
              <a:spcAft>
                <a:spcPts val="0"/>
              </a:spcAft>
              <a:buFont typeface="Arial" panose="020B0604020202020204" pitchFamily="34" charset="0"/>
              <a:buChar char="•"/>
              <a:defRPr/>
            </a:pPr>
            <a:r>
              <a:rPr lang="en-US" dirty="0" smtClean="0"/>
              <a:t>Medicaid </a:t>
            </a:r>
            <a:r>
              <a:rPr lang="en-US" dirty="0"/>
              <a:t>Choice Counseling, health plans, private pay, etc.</a:t>
            </a:r>
          </a:p>
          <a:p>
            <a:pPr eaLnBrk="1" fontAlgn="auto" hangingPunct="1">
              <a:spcAft>
                <a:spcPts val="0"/>
              </a:spcAft>
              <a:buFont typeface="Arial" panose="020B0604020202020204" pitchFamily="34" charset="0"/>
              <a:buChar char="•"/>
              <a:defRPr/>
            </a:pPr>
            <a:r>
              <a:rPr lang="en-US" dirty="0"/>
              <a:t>Does not require major changes to regular operations</a:t>
            </a:r>
          </a:p>
          <a:p>
            <a:pPr lvl="1" eaLnBrk="1" fontAlgn="auto" hangingPunct="1">
              <a:spcAft>
                <a:spcPts val="0"/>
              </a:spcAft>
              <a:buFont typeface="Arial" panose="020B0604020202020204" pitchFamily="34" charset="0"/>
              <a:buChar char="•"/>
              <a:defRPr/>
            </a:pPr>
            <a:r>
              <a:rPr lang="en-US" dirty="0"/>
              <a:t>Staff </a:t>
            </a:r>
            <a:r>
              <a:rPr lang="en-US" dirty="0" smtClean="0"/>
              <a:t>already do </a:t>
            </a:r>
            <a:r>
              <a:rPr lang="en-US" dirty="0"/>
              <a:t>the work!</a:t>
            </a:r>
          </a:p>
          <a:p>
            <a:pPr marL="0" indent="0" eaLnBrk="1" fontAlgn="auto" hangingPunct="1">
              <a:spcAft>
                <a:spcPts val="0"/>
              </a:spcAft>
              <a:buFont typeface="Arial" panose="020B0604020202020204" pitchFamily="34" charset="0"/>
              <a:buNone/>
              <a:defRPr/>
            </a:pPr>
            <a:r>
              <a:rPr lang="en-US" dirty="0"/>
              <a:t/>
            </a:r>
            <a:br>
              <a:rPr lang="en-US" dirty="0"/>
            </a:br>
            <a:r>
              <a:rPr lang="en-US" sz="1700" dirty="0"/>
              <a:t>*Comments from Julie Schroeder, Wisconsin Department of Health Services, No Wrong Door Learning Session, March 2016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2678113"/>
            <a:ext cx="12192000" cy="1320800"/>
          </a:xfrm>
        </p:spPr>
        <p:txBody>
          <a:bodyPr/>
          <a:lstStyle/>
          <a:p>
            <a:pPr algn="ctr" eaLnBrk="1" hangingPunct="1"/>
            <a:r>
              <a:rPr lang="en-US" altLang="en-US" smtClean="0"/>
              <a:t>Overview of Administrative Claiming </a:t>
            </a:r>
            <a:br>
              <a:rPr lang="en-US" altLang="en-US" smtClean="0"/>
            </a:br>
            <a:r>
              <a:rPr lang="en-US" altLang="en-US" smtClean="0"/>
              <a:t>Infrastructure and Development Process</a:t>
            </a:r>
          </a:p>
        </p:txBody>
      </p:sp>
      <p:sp>
        <p:nvSpPr>
          <p:cNvPr id="4" name="TextBox 3"/>
          <p:cNvSpPr txBox="1"/>
          <p:nvPr/>
        </p:nvSpPr>
        <p:spPr>
          <a:xfrm>
            <a:off x="9596438" y="6429375"/>
            <a:ext cx="1757362" cy="287338"/>
          </a:xfrm>
          <a:prstGeom prst="rect">
            <a:avLst/>
          </a:prstGeom>
          <a:noFill/>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r>
              <a:rPr lang="en-US" altLang="en-US" sz="1200" b="1">
                <a:solidFill>
                  <a:schemeClr val="bg1"/>
                </a:solidFill>
              </a:rPr>
              <a:t>Slide </a:t>
            </a:r>
            <a:fld id="{508F788C-7D14-47F5-B05F-D090A688D9E0}" type="slidenum">
              <a:rPr lang="en-US" altLang="en-US" sz="1200" b="1">
                <a:solidFill>
                  <a:schemeClr val="bg1"/>
                </a:solidFill>
              </a:rPr>
              <a:pPr algn="r" eaLnBrk="1" hangingPunct="1"/>
              <a:t>8</a:t>
            </a:fld>
            <a:endParaRPr lang="en-US" altLang="en-US" sz="1200" b="1">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p:cNvSpPr>
            <a:spLocks noGrp="1"/>
          </p:cNvSpPr>
          <p:nvPr>
            <p:ph type="title"/>
          </p:nvPr>
        </p:nvSpPr>
        <p:spPr>
          <a:xfrm>
            <a:off x="0" y="439738"/>
            <a:ext cx="12192000" cy="801629"/>
          </a:xfrm>
        </p:spPr>
        <p:txBody>
          <a:bodyPr/>
          <a:lstStyle/>
          <a:p>
            <a:pPr algn="ctr" eaLnBrk="1" hangingPunct="1"/>
            <a:r>
              <a:rPr lang="en-US" altLang="en-US" sz="3200" dirty="0" smtClean="0"/>
              <a:t>Key Components of Administrative Claiming Infrastructure</a:t>
            </a:r>
          </a:p>
        </p:txBody>
      </p:sp>
      <p:sp>
        <p:nvSpPr>
          <p:cNvPr id="11268" name="TextBox 4"/>
          <p:cNvSpPr txBox="1">
            <a:spLocks noChangeArrowheads="1"/>
          </p:cNvSpPr>
          <p:nvPr/>
        </p:nvSpPr>
        <p:spPr bwMode="auto">
          <a:xfrm>
            <a:off x="9596438" y="6429375"/>
            <a:ext cx="17573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US" altLang="en-US" sz="1200" b="1">
                <a:solidFill>
                  <a:schemeClr val="bg1"/>
                </a:solidFill>
              </a:rPr>
              <a:t>Slide </a:t>
            </a:r>
            <a:fld id="{DB9D112D-C10A-4817-B115-DB1B5516BD26}" type="slidenum">
              <a:rPr lang="en-US" altLang="en-US" sz="1200" b="1">
                <a:solidFill>
                  <a:schemeClr val="bg1"/>
                </a:solidFill>
              </a:rPr>
              <a:pPr algn="r" eaLnBrk="1" hangingPunct="1">
                <a:lnSpc>
                  <a:spcPct val="100000"/>
                </a:lnSpc>
                <a:spcBef>
                  <a:spcPct val="0"/>
                </a:spcBef>
                <a:buFontTx/>
                <a:buNone/>
              </a:pPr>
              <a:t>9</a:t>
            </a:fld>
            <a:endParaRPr lang="en-US" altLang="en-US" sz="1200" b="1">
              <a:solidFill>
                <a:schemeClr val="bg1"/>
              </a:solidFill>
            </a:endParaRPr>
          </a:p>
        </p:txBody>
      </p:sp>
      <p:grpSp>
        <p:nvGrpSpPr>
          <p:cNvPr id="13" name="Group 12"/>
          <p:cNvGrpSpPr/>
          <p:nvPr/>
        </p:nvGrpSpPr>
        <p:grpSpPr>
          <a:xfrm>
            <a:off x="2682240" y="1241368"/>
            <a:ext cx="6096185" cy="5186432"/>
            <a:chOff x="2272680" y="1108069"/>
            <a:chExt cx="5364850" cy="4667261"/>
          </a:xfrm>
        </p:grpSpPr>
        <p:grpSp>
          <p:nvGrpSpPr>
            <p:cNvPr id="14" name="Group 13"/>
            <p:cNvGrpSpPr/>
            <p:nvPr/>
          </p:nvGrpSpPr>
          <p:grpSpPr>
            <a:xfrm>
              <a:off x="2272680" y="1108069"/>
              <a:ext cx="2540620" cy="4667261"/>
              <a:chOff x="464829" y="142869"/>
              <a:chExt cx="2540620" cy="4667261"/>
            </a:xfrm>
          </p:grpSpPr>
          <p:sp>
            <p:nvSpPr>
              <p:cNvPr id="36" name="Rounded Rectangle 35"/>
              <p:cNvSpPr/>
              <p:nvPr/>
            </p:nvSpPr>
            <p:spPr>
              <a:xfrm>
                <a:off x="477529" y="142869"/>
                <a:ext cx="2391734" cy="4667261"/>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7" name="Rounded Rectangle 4"/>
              <p:cNvSpPr/>
              <p:nvPr/>
            </p:nvSpPr>
            <p:spPr>
              <a:xfrm>
                <a:off x="464829" y="142869"/>
                <a:ext cx="2540620" cy="13194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endParaRPr lang="en-US" sz="2600" kern="1200" dirty="0"/>
              </a:p>
              <a:p>
                <a:pPr lvl="0" algn="ctr" defTabSz="1155700">
                  <a:lnSpc>
                    <a:spcPct val="90000"/>
                  </a:lnSpc>
                  <a:spcBef>
                    <a:spcPct val="0"/>
                  </a:spcBef>
                  <a:spcAft>
                    <a:spcPct val="35000"/>
                  </a:spcAft>
                </a:pPr>
                <a:r>
                  <a:rPr lang="en-US" sz="1600" kern="1200" dirty="0"/>
                  <a:t>Phase I: </a:t>
                </a:r>
                <a:r>
                  <a:rPr lang="en-US" sz="1600" kern="1200" dirty="0" smtClean="0"/>
                  <a:t>Assess Readiness </a:t>
                </a:r>
                <a:r>
                  <a:rPr lang="en-US" sz="1600" kern="1200" dirty="0"/>
                  <a:t>and Document Medicaid Time </a:t>
                </a:r>
              </a:p>
              <a:p>
                <a:pPr lvl="0" algn="ctr" defTabSz="1155700">
                  <a:lnSpc>
                    <a:spcPct val="90000"/>
                  </a:lnSpc>
                  <a:spcBef>
                    <a:spcPct val="0"/>
                  </a:spcBef>
                  <a:spcAft>
                    <a:spcPct val="35000"/>
                  </a:spcAft>
                </a:pPr>
                <a:r>
                  <a:rPr lang="en-US" sz="2600" kern="1200" dirty="0"/>
                  <a:t>	</a:t>
                </a:r>
              </a:p>
            </p:txBody>
          </p:sp>
        </p:grpSp>
        <p:grpSp>
          <p:nvGrpSpPr>
            <p:cNvPr id="15" name="Group 14"/>
            <p:cNvGrpSpPr/>
            <p:nvPr/>
          </p:nvGrpSpPr>
          <p:grpSpPr>
            <a:xfrm>
              <a:off x="2607200" y="3914710"/>
              <a:ext cx="1717104" cy="731520"/>
              <a:chOff x="850020" y="2431532"/>
              <a:chExt cx="1717104" cy="918108"/>
            </a:xfrm>
          </p:grpSpPr>
          <p:sp>
            <p:nvSpPr>
              <p:cNvPr id="34" name="Rounded Rectangle 33"/>
              <p:cNvSpPr/>
              <p:nvPr/>
            </p:nvSpPr>
            <p:spPr>
              <a:xfrm>
                <a:off x="850020" y="2431532"/>
                <a:ext cx="1717104" cy="91810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5" name="Rounded Rectangle 4"/>
              <p:cNvSpPr/>
              <p:nvPr/>
            </p:nvSpPr>
            <p:spPr>
              <a:xfrm>
                <a:off x="875166" y="2431532"/>
                <a:ext cx="1666812" cy="8929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1100" kern="1200" dirty="0" smtClean="0"/>
                  <a:t>Identify Costs of Allowable and Allocable Activities</a:t>
                </a:r>
                <a:endParaRPr lang="en-US" sz="1100" kern="1200" dirty="0"/>
              </a:p>
            </p:txBody>
          </p:sp>
        </p:grpSp>
        <p:grpSp>
          <p:nvGrpSpPr>
            <p:cNvPr id="16" name="Group 15"/>
            <p:cNvGrpSpPr/>
            <p:nvPr/>
          </p:nvGrpSpPr>
          <p:grpSpPr>
            <a:xfrm>
              <a:off x="2634525" y="2215122"/>
              <a:ext cx="1717104" cy="731520"/>
              <a:chOff x="857249" y="1264672"/>
              <a:chExt cx="1717104" cy="812121"/>
            </a:xfrm>
          </p:grpSpPr>
          <p:sp>
            <p:nvSpPr>
              <p:cNvPr id="32" name="Rounded Rectangle 31"/>
              <p:cNvSpPr/>
              <p:nvPr/>
            </p:nvSpPr>
            <p:spPr>
              <a:xfrm>
                <a:off x="857249" y="1264672"/>
                <a:ext cx="1717104" cy="812121"/>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Rounded Rectangle 6"/>
              <p:cNvSpPr/>
              <p:nvPr/>
            </p:nvSpPr>
            <p:spPr>
              <a:xfrm>
                <a:off x="881035" y="1288458"/>
                <a:ext cx="1669532" cy="7645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100" kern="1200" dirty="0" smtClean="0"/>
                  <a:t>Engage </a:t>
                </a:r>
                <a:r>
                  <a:rPr lang="en-US" sz="1100" kern="1200" dirty="0"/>
                  <a:t>NWD System Lead Agency with a State </a:t>
                </a:r>
                <a:r>
                  <a:rPr lang="en-US" sz="1100" kern="1200" dirty="0" smtClean="0"/>
                  <a:t>Medicaid Agency </a:t>
                </a:r>
                <a:r>
                  <a:rPr lang="en-US" sz="1100" kern="1200" dirty="0"/>
                  <a:t>Lead </a:t>
                </a:r>
              </a:p>
            </p:txBody>
          </p:sp>
        </p:grpSp>
        <p:grpSp>
          <p:nvGrpSpPr>
            <p:cNvPr id="17" name="Group 16"/>
            <p:cNvGrpSpPr/>
            <p:nvPr/>
          </p:nvGrpSpPr>
          <p:grpSpPr>
            <a:xfrm>
              <a:off x="2600587" y="4764505"/>
              <a:ext cx="1717104" cy="731520"/>
              <a:chOff x="793167" y="3729464"/>
              <a:chExt cx="1717104" cy="858552"/>
            </a:xfrm>
          </p:grpSpPr>
          <p:sp>
            <p:nvSpPr>
              <p:cNvPr id="30" name="Rounded Rectangle 29"/>
              <p:cNvSpPr/>
              <p:nvPr/>
            </p:nvSpPr>
            <p:spPr>
              <a:xfrm>
                <a:off x="793167" y="3729464"/>
                <a:ext cx="1717104" cy="85855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Rounded Rectangle 8"/>
              <p:cNvSpPr/>
              <p:nvPr/>
            </p:nvSpPr>
            <p:spPr>
              <a:xfrm>
                <a:off x="818313" y="3754610"/>
                <a:ext cx="1666812" cy="8082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1100" kern="1200" dirty="0" smtClean="0"/>
                  <a:t>Identify </a:t>
                </a:r>
                <a:r>
                  <a:rPr lang="en-US" sz="1100" kern="1200" dirty="0"/>
                  <a:t>NWD System Activities Potentially Eligible for FFP</a:t>
                </a:r>
              </a:p>
            </p:txBody>
          </p:sp>
        </p:grpSp>
        <p:grpSp>
          <p:nvGrpSpPr>
            <p:cNvPr id="18" name="Group 17"/>
            <p:cNvGrpSpPr/>
            <p:nvPr/>
          </p:nvGrpSpPr>
          <p:grpSpPr>
            <a:xfrm>
              <a:off x="5255501" y="1117282"/>
              <a:ext cx="2382029" cy="4648836"/>
              <a:chOff x="3637235" y="170804"/>
              <a:chExt cx="2382029" cy="4648836"/>
            </a:xfrm>
          </p:grpSpPr>
          <p:sp>
            <p:nvSpPr>
              <p:cNvPr id="28" name="Rounded Rectangle 27"/>
              <p:cNvSpPr/>
              <p:nvPr/>
            </p:nvSpPr>
            <p:spPr>
              <a:xfrm>
                <a:off x="3637235" y="170804"/>
                <a:ext cx="2382029" cy="4648836"/>
              </a:xfrm>
              <a:prstGeom prst="roundRect">
                <a:avLst>
                  <a:gd name="adj" fmla="val 10000"/>
                </a:avLst>
              </a:prstGeom>
              <a:solidFill>
                <a:schemeClr val="accent6">
                  <a:lumMod val="40000"/>
                  <a:lumOff val="6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9" name="Rounded Rectangle 4"/>
              <p:cNvSpPr/>
              <p:nvPr/>
            </p:nvSpPr>
            <p:spPr>
              <a:xfrm>
                <a:off x="3637235" y="170804"/>
                <a:ext cx="2382029" cy="130900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t>Phase II: Develop Agreements and Approvals  </a:t>
                </a:r>
              </a:p>
            </p:txBody>
          </p:sp>
        </p:grpSp>
        <p:grpSp>
          <p:nvGrpSpPr>
            <p:cNvPr id="19" name="Group 18"/>
            <p:cNvGrpSpPr/>
            <p:nvPr/>
          </p:nvGrpSpPr>
          <p:grpSpPr>
            <a:xfrm>
              <a:off x="5603858" y="2785495"/>
              <a:ext cx="1717104" cy="858552"/>
              <a:chOff x="3922624" y="1231171"/>
              <a:chExt cx="1717104" cy="858552"/>
            </a:xfrm>
          </p:grpSpPr>
          <p:sp>
            <p:nvSpPr>
              <p:cNvPr id="26" name="Rounded Rectangle 25"/>
              <p:cNvSpPr/>
              <p:nvPr/>
            </p:nvSpPr>
            <p:spPr>
              <a:xfrm>
                <a:off x="3922624" y="1231171"/>
                <a:ext cx="1717104" cy="858552"/>
              </a:xfrm>
              <a:prstGeom prst="roundRect">
                <a:avLst>
                  <a:gd name="adj" fmla="val 10000"/>
                </a:avLst>
              </a:prstGeom>
              <a:solidFill>
                <a:schemeClr val="accent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ounded Rectangle 4"/>
              <p:cNvSpPr/>
              <p:nvPr/>
            </p:nvSpPr>
            <p:spPr>
              <a:xfrm>
                <a:off x="3947770" y="1256317"/>
                <a:ext cx="1666812" cy="8082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1100" kern="1200" dirty="0" smtClean="0"/>
                  <a:t>Establish </a:t>
                </a:r>
                <a:r>
                  <a:rPr lang="en-US" sz="1100" kern="1200" dirty="0"/>
                  <a:t>Contractual </a:t>
                </a:r>
                <a:r>
                  <a:rPr lang="en-US" sz="1100" kern="1200" dirty="0" smtClean="0"/>
                  <a:t>Agreements </a:t>
                </a:r>
                <a:endParaRPr lang="en-US" sz="1100" kern="1200" dirty="0"/>
              </a:p>
            </p:txBody>
          </p:sp>
        </p:grpSp>
        <p:grpSp>
          <p:nvGrpSpPr>
            <p:cNvPr id="20" name="Group 19"/>
            <p:cNvGrpSpPr/>
            <p:nvPr/>
          </p:nvGrpSpPr>
          <p:grpSpPr>
            <a:xfrm>
              <a:off x="5603857" y="3822450"/>
              <a:ext cx="1719072" cy="834761"/>
              <a:chOff x="4128454" y="3702269"/>
              <a:chExt cx="1540929" cy="834761"/>
            </a:xfrm>
          </p:grpSpPr>
          <p:sp>
            <p:nvSpPr>
              <p:cNvPr id="24" name="Rounded Rectangle 23"/>
              <p:cNvSpPr/>
              <p:nvPr/>
            </p:nvSpPr>
            <p:spPr>
              <a:xfrm>
                <a:off x="4128454" y="3702269"/>
                <a:ext cx="1540929" cy="834761"/>
              </a:xfrm>
              <a:prstGeom prst="roundRect">
                <a:avLst>
                  <a:gd name="adj" fmla="val 10000"/>
                </a:avLst>
              </a:prstGeom>
              <a:solidFill>
                <a:schemeClr val="accent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ounded Rectangle 6"/>
              <p:cNvSpPr/>
              <p:nvPr/>
            </p:nvSpPr>
            <p:spPr>
              <a:xfrm>
                <a:off x="4152903" y="3726718"/>
                <a:ext cx="1492031" cy="7858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1100" kern="1200" dirty="0" smtClean="0"/>
                  <a:t>Secure </a:t>
                </a:r>
                <a:r>
                  <a:rPr lang="en-US" sz="1100" kern="1200" dirty="0"/>
                  <a:t>CMS/DCA Review and Approval </a:t>
                </a:r>
              </a:p>
            </p:txBody>
          </p:sp>
        </p:grpSp>
        <p:grpSp>
          <p:nvGrpSpPr>
            <p:cNvPr id="21" name="Group 20"/>
            <p:cNvGrpSpPr/>
            <p:nvPr/>
          </p:nvGrpSpPr>
          <p:grpSpPr>
            <a:xfrm>
              <a:off x="2607200" y="3064916"/>
              <a:ext cx="1717104" cy="731520"/>
              <a:chOff x="850020" y="2431532"/>
              <a:chExt cx="1717104" cy="918108"/>
            </a:xfrm>
          </p:grpSpPr>
          <p:sp>
            <p:nvSpPr>
              <p:cNvPr id="22" name="Rounded Rectangle 21"/>
              <p:cNvSpPr/>
              <p:nvPr/>
            </p:nvSpPr>
            <p:spPr>
              <a:xfrm>
                <a:off x="850020" y="2431532"/>
                <a:ext cx="1717104" cy="91810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ed Rectangle 4"/>
              <p:cNvSpPr/>
              <p:nvPr/>
            </p:nvSpPr>
            <p:spPr>
              <a:xfrm>
                <a:off x="875166" y="2431532"/>
                <a:ext cx="1666812" cy="8929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1100" kern="1200" dirty="0" smtClean="0"/>
                  <a:t>Identify </a:t>
                </a:r>
                <a:r>
                  <a:rPr lang="en-US" sz="1100" kern="1200" dirty="0"/>
                  <a:t>Permissible Sources of Non-Federal Funds for Match </a:t>
                </a:r>
              </a:p>
            </p:txBody>
          </p:sp>
        </p:grpSp>
      </p:grpSp>
    </p:spTree>
    <p:extLst>
      <p:ext uri="{BB962C8B-B14F-4D97-AF65-F5344CB8AC3E}">
        <p14:creationId xmlns:p14="http://schemas.microsoft.com/office/powerpoint/2010/main" val="14657226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640</TotalTime>
  <Words>1739</Words>
  <Application>Microsoft Office PowerPoint</Application>
  <PresentationFormat>Widescreen</PresentationFormat>
  <Paragraphs>253</Paragraphs>
  <Slides>27</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Book Antiqua</vt:lpstr>
      <vt:lpstr>Calibri</vt:lpstr>
      <vt:lpstr>Calibri Light</vt:lpstr>
      <vt:lpstr>Times New Roman</vt:lpstr>
      <vt:lpstr>Wingdings</vt:lpstr>
      <vt:lpstr>Office Theme</vt:lpstr>
      <vt:lpstr>Medicaid Administrative Claiming for NWD/ADRC</vt:lpstr>
      <vt:lpstr>Agenda</vt:lpstr>
      <vt:lpstr>Overview of Administrative Claiming</vt:lpstr>
      <vt:lpstr>Medicaid Administrative Claiming Overview</vt:lpstr>
      <vt:lpstr>Medicaid Administrative Claiming for NWD/ADRCs</vt:lpstr>
      <vt:lpstr>Activities Reimbursed Under Administrative Claiming</vt:lpstr>
      <vt:lpstr>Why Should States Pursue Administrative Claiming?</vt:lpstr>
      <vt:lpstr>Overview of Administrative Claiming  Infrastructure and Development Process</vt:lpstr>
      <vt:lpstr>Key Components of Administrative Claiming Infrastructure</vt:lpstr>
      <vt:lpstr>Administrative Claiming and Reimbursement Process-  Once Implemented </vt:lpstr>
      <vt:lpstr>Development Timeline</vt:lpstr>
      <vt:lpstr>Agreements and Approvals</vt:lpstr>
      <vt:lpstr>Documenting Staff Time-  Developing the Time Study Codes </vt:lpstr>
      <vt:lpstr>Documenting Medicaid Related Time-  Time Study Codes</vt:lpstr>
      <vt:lpstr>Current NWD/ADRC Operations to be Included in the Codes</vt:lpstr>
      <vt:lpstr>Time Study Methodology</vt:lpstr>
      <vt:lpstr>Infrastructure for the Time Study</vt:lpstr>
      <vt:lpstr>Establishing Staff Costs-  Developing the Cost Pool</vt:lpstr>
      <vt:lpstr>Establishing Cost of Staff Time</vt:lpstr>
      <vt:lpstr>Identify Relevant Cost Categories</vt:lpstr>
      <vt:lpstr>Examples of Reimbursable Costs</vt:lpstr>
      <vt:lpstr>Establishing Cost of Staff Time-  Cost Pool Overview</vt:lpstr>
      <vt:lpstr>Responsibilities of the Agency Overseeing Administrative Claiming</vt:lpstr>
      <vt:lpstr>Local Agency Responsibilities</vt:lpstr>
      <vt:lpstr>Helpful Hints</vt:lpstr>
      <vt:lpstr>Questions?</vt:lpstr>
      <vt:lpstr>Next Steps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Drawing Down Medicaid Administrative Claiming</dc:title>
  <dc:creator>Andrew Cieslinski</dc:creator>
  <cp:lastModifiedBy>Kristen Rice</cp:lastModifiedBy>
  <cp:revision>54</cp:revision>
  <dcterms:created xsi:type="dcterms:W3CDTF">2016-10-10T21:06:00Z</dcterms:created>
  <dcterms:modified xsi:type="dcterms:W3CDTF">2017-07-18T01:18:47Z</dcterms:modified>
</cp:coreProperties>
</file>